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0" r:id="rId7"/>
    <p:sldId id="286" r:id="rId8"/>
    <p:sldId id="274" r:id="rId9"/>
    <p:sldId id="289" r:id="rId10"/>
    <p:sldId id="290" r:id="rId11"/>
    <p:sldId id="291" r:id="rId12"/>
    <p:sldId id="292" r:id="rId13"/>
    <p:sldId id="293" r:id="rId14"/>
    <p:sldId id="294" r:id="rId15"/>
    <p:sldId id="295" r:id="rId16"/>
    <p:sldId id="296" r:id="rId17"/>
    <p:sldId id="297" r:id="rId18"/>
    <p:sldId id="288" r:id="rId19"/>
    <p:sldId id="26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91" autoAdjust="0"/>
  </p:normalViewPr>
  <p:slideViewPr>
    <p:cSldViewPr snapToGrid="0">
      <p:cViewPr varScale="1">
        <p:scale>
          <a:sx n="72" d="100"/>
          <a:sy n="72" d="100"/>
        </p:scale>
        <p:origin x="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16B90BFE-EC36-4F0A-948F-DAC90EC422E5}"/>
    <pc:docChg chg="delSld modSld">
      <pc:chgData name="Mariëlle  Huisman" userId="55be1199-5f3d-4c54-9c78-5059b7043508" providerId="ADAL" clId="{16B90BFE-EC36-4F0A-948F-DAC90EC422E5}" dt="2020-06-18T07:50:42.721" v="8" actId="20577"/>
      <pc:docMkLst>
        <pc:docMk/>
      </pc:docMkLst>
      <pc:sldChg chg="modSp">
        <pc:chgData name="Mariëlle  Huisman" userId="55be1199-5f3d-4c54-9c78-5059b7043508" providerId="ADAL" clId="{16B90BFE-EC36-4F0A-948F-DAC90EC422E5}" dt="2020-06-18T06:58:06.515" v="0" actId="14100"/>
        <pc:sldMkLst>
          <pc:docMk/>
          <pc:sldMk cId="1491853027" sldId="256"/>
        </pc:sldMkLst>
        <pc:picChg chg="mod">
          <ac:chgData name="Mariëlle  Huisman" userId="55be1199-5f3d-4c54-9c78-5059b7043508" providerId="ADAL" clId="{16B90BFE-EC36-4F0A-948F-DAC90EC422E5}" dt="2020-06-18T06:58:06.515" v="0" actId="14100"/>
          <ac:picMkLst>
            <pc:docMk/>
            <pc:sldMk cId="1491853027" sldId="256"/>
            <ac:picMk id="5" creationId="{1A534EDA-4F84-439C-813A-3ABD1E987739}"/>
          </ac:picMkLst>
        </pc:picChg>
      </pc:sldChg>
      <pc:sldChg chg="del">
        <pc:chgData name="Mariëlle  Huisman" userId="55be1199-5f3d-4c54-9c78-5059b7043508" providerId="ADAL" clId="{16B90BFE-EC36-4F0A-948F-DAC90EC422E5}" dt="2020-06-18T06:58:34.547" v="1" actId="2696"/>
        <pc:sldMkLst>
          <pc:docMk/>
          <pc:sldMk cId="436151849" sldId="263"/>
        </pc:sldMkLst>
      </pc:sldChg>
      <pc:sldChg chg="modSp">
        <pc:chgData name="Mariëlle  Huisman" userId="55be1199-5f3d-4c54-9c78-5059b7043508" providerId="ADAL" clId="{16B90BFE-EC36-4F0A-948F-DAC90EC422E5}" dt="2020-06-18T07:50:42.721" v="8" actId="20577"/>
        <pc:sldMkLst>
          <pc:docMk/>
          <pc:sldMk cId="2692888339" sldId="295"/>
        </pc:sldMkLst>
        <pc:spChg chg="mod">
          <ac:chgData name="Mariëlle  Huisman" userId="55be1199-5f3d-4c54-9c78-5059b7043508" providerId="ADAL" clId="{16B90BFE-EC36-4F0A-948F-DAC90EC422E5}" dt="2020-06-18T07:50:42.721" v="8" actId="20577"/>
          <ac:spMkLst>
            <pc:docMk/>
            <pc:sldMk cId="2692888339" sldId="295"/>
            <ac:spMk id="3" creationId="{7717D6A2-44D3-4CF1-9349-526B12470F6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hyperlink" Target="https://www.topscriptie.nl/scriptietips/" TargetMode="Externa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topscriptie.nl/scriptietips/"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2A5E8-62A2-474A-8D4C-8049666E09B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9F794D5-EDE1-4C9B-BE4A-D01E63392C5E}">
      <dgm:prSet/>
      <dgm:spPr/>
      <dgm:t>
        <a:bodyPr/>
        <a:lstStyle/>
        <a:p>
          <a:pPr>
            <a:lnSpc>
              <a:spcPct val="100000"/>
            </a:lnSpc>
          </a:pPr>
          <a:r>
            <a:rPr lang="nl-NL"/>
            <a:t>Terugblik &amp; planning</a:t>
          </a:r>
          <a:endParaRPr lang="en-US"/>
        </a:p>
      </dgm:t>
    </dgm:pt>
    <dgm:pt modelId="{67EB2A32-A081-4F47-A858-68E614DFFFD4}" type="parTrans" cxnId="{13C54E6A-7B66-43BD-BC3A-E03AAFF8EE32}">
      <dgm:prSet/>
      <dgm:spPr/>
      <dgm:t>
        <a:bodyPr/>
        <a:lstStyle/>
        <a:p>
          <a:endParaRPr lang="en-US"/>
        </a:p>
      </dgm:t>
    </dgm:pt>
    <dgm:pt modelId="{2E3EB497-4295-4FFA-9787-B1E2CA09D9B9}" type="sibTrans" cxnId="{13C54E6A-7B66-43BD-BC3A-E03AAFF8EE32}">
      <dgm:prSet/>
      <dgm:spPr/>
      <dgm:t>
        <a:bodyPr/>
        <a:lstStyle/>
        <a:p>
          <a:endParaRPr lang="en-US"/>
        </a:p>
      </dgm:t>
    </dgm:pt>
    <dgm:pt modelId="{A2C3A9B8-0411-479D-88AB-7A316835C329}">
      <dgm:prSet/>
      <dgm:spPr/>
      <dgm:t>
        <a:bodyPr/>
        <a:lstStyle/>
        <a:p>
          <a:pPr>
            <a:lnSpc>
              <a:spcPct val="100000"/>
            </a:lnSpc>
          </a:pPr>
          <a:r>
            <a:rPr lang="nl-NL"/>
            <a:t>Stappen in je onderzoek</a:t>
          </a:r>
          <a:endParaRPr lang="en-US"/>
        </a:p>
      </dgm:t>
    </dgm:pt>
    <dgm:pt modelId="{608D115A-AE77-444D-8E58-E71E97C73306}" type="parTrans" cxnId="{982909CC-253B-48A6-81AE-672E0999D9FE}">
      <dgm:prSet/>
      <dgm:spPr/>
      <dgm:t>
        <a:bodyPr/>
        <a:lstStyle/>
        <a:p>
          <a:endParaRPr lang="en-US"/>
        </a:p>
      </dgm:t>
    </dgm:pt>
    <dgm:pt modelId="{2B0437DE-CE9B-4A3E-A529-1E024A8C331E}" type="sibTrans" cxnId="{982909CC-253B-48A6-81AE-672E0999D9FE}">
      <dgm:prSet/>
      <dgm:spPr/>
      <dgm:t>
        <a:bodyPr/>
        <a:lstStyle/>
        <a:p>
          <a:endParaRPr lang="en-US"/>
        </a:p>
      </dgm:t>
    </dgm:pt>
    <dgm:pt modelId="{CB08778E-5AB1-4F9C-A25F-C3D885630F0D}">
      <dgm:prSet/>
      <dgm:spPr/>
      <dgm:t>
        <a:bodyPr/>
        <a:lstStyle/>
        <a:p>
          <a:pPr>
            <a:lnSpc>
              <a:spcPct val="100000"/>
            </a:lnSpc>
          </a:pPr>
          <a:r>
            <a:rPr lang="nl-NL" dirty="0"/>
            <a:t>Betrouwbare bronnen - APA</a:t>
          </a:r>
          <a:endParaRPr lang="en-US" dirty="0"/>
        </a:p>
      </dgm:t>
    </dgm:pt>
    <dgm:pt modelId="{0641FFB9-CA5D-47A6-9384-FAD5C778AF01}" type="parTrans" cxnId="{93F458BF-95F0-4739-893B-5906C7064064}">
      <dgm:prSet/>
      <dgm:spPr/>
      <dgm:t>
        <a:bodyPr/>
        <a:lstStyle/>
        <a:p>
          <a:endParaRPr lang="en-US"/>
        </a:p>
      </dgm:t>
    </dgm:pt>
    <dgm:pt modelId="{17D1FB58-96EE-42ED-9BD0-4D5C5F973119}" type="sibTrans" cxnId="{93F458BF-95F0-4739-893B-5906C7064064}">
      <dgm:prSet/>
      <dgm:spPr/>
      <dgm:t>
        <a:bodyPr/>
        <a:lstStyle/>
        <a:p>
          <a:endParaRPr lang="en-US"/>
        </a:p>
      </dgm:t>
    </dgm:pt>
    <dgm:pt modelId="{33317386-1933-46A5-AEBB-32C28DA0D2B4}">
      <dgm:prSet/>
      <dgm:spPr/>
      <dgm:t>
        <a:bodyPr/>
        <a:lstStyle/>
        <a:p>
          <a:pPr>
            <a:lnSpc>
              <a:spcPct val="100000"/>
            </a:lnSpc>
          </a:pPr>
          <a:r>
            <a:rPr lang="nl-NL" dirty="0"/>
            <a:t>Afronding</a:t>
          </a:r>
          <a:endParaRPr lang="en-US" dirty="0"/>
        </a:p>
      </dgm:t>
    </dgm:pt>
    <dgm:pt modelId="{B811854F-61EA-4032-91C3-337F2C59ED17}" type="parTrans" cxnId="{87757F80-557D-4468-915A-B98C0F58AA1A}">
      <dgm:prSet/>
      <dgm:spPr/>
      <dgm:t>
        <a:bodyPr/>
        <a:lstStyle/>
        <a:p>
          <a:endParaRPr lang="en-US"/>
        </a:p>
      </dgm:t>
    </dgm:pt>
    <dgm:pt modelId="{E9B5FC22-E9BB-455A-B7F8-9ABCDD4FCC04}" type="sibTrans" cxnId="{87757F80-557D-4468-915A-B98C0F58AA1A}">
      <dgm:prSet/>
      <dgm:spPr/>
      <dgm:t>
        <a:bodyPr/>
        <a:lstStyle/>
        <a:p>
          <a:endParaRPr lang="en-US"/>
        </a:p>
      </dgm:t>
    </dgm:pt>
    <dgm:pt modelId="{2BF842D7-3F58-4527-BE54-C6F3A5F510B5}" type="pres">
      <dgm:prSet presAssocID="{92D2A5E8-62A2-474A-8D4C-8049666E09BB}" presName="root" presStyleCnt="0">
        <dgm:presLayoutVars>
          <dgm:dir/>
          <dgm:resizeHandles val="exact"/>
        </dgm:presLayoutVars>
      </dgm:prSet>
      <dgm:spPr/>
    </dgm:pt>
    <dgm:pt modelId="{32772D67-CBB2-47D9-AEE6-A1AF265F6781}" type="pres">
      <dgm:prSet presAssocID="{B9F794D5-EDE1-4C9B-BE4A-D01E63392C5E}" presName="compNode" presStyleCnt="0"/>
      <dgm:spPr/>
    </dgm:pt>
    <dgm:pt modelId="{5D387CCC-48CC-4505-A0DB-6236787DC33E}" type="pres">
      <dgm:prSet presAssocID="{B9F794D5-EDE1-4C9B-BE4A-D01E63392C5E}" presName="bgRect" presStyleLbl="bgShp" presStyleIdx="0" presStyleCnt="4"/>
      <dgm:spPr/>
    </dgm:pt>
    <dgm:pt modelId="{FC5763B9-467E-4A45-8368-EAFE813A9875}" type="pres">
      <dgm:prSet presAssocID="{B9F794D5-EDE1-4C9B-BE4A-D01E63392C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3F44BE88-FA57-416D-B62D-D26751B62512}" type="pres">
      <dgm:prSet presAssocID="{B9F794D5-EDE1-4C9B-BE4A-D01E63392C5E}" presName="spaceRect" presStyleCnt="0"/>
      <dgm:spPr/>
    </dgm:pt>
    <dgm:pt modelId="{752705B8-A49E-4501-A851-66DAB9CB567E}" type="pres">
      <dgm:prSet presAssocID="{B9F794D5-EDE1-4C9B-BE4A-D01E63392C5E}" presName="parTx" presStyleLbl="revTx" presStyleIdx="0" presStyleCnt="4">
        <dgm:presLayoutVars>
          <dgm:chMax val="0"/>
          <dgm:chPref val="0"/>
        </dgm:presLayoutVars>
      </dgm:prSet>
      <dgm:spPr/>
    </dgm:pt>
    <dgm:pt modelId="{02094476-47D3-4835-B485-99018C03372E}" type="pres">
      <dgm:prSet presAssocID="{2E3EB497-4295-4FFA-9787-B1E2CA09D9B9}" presName="sibTrans" presStyleCnt="0"/>
      <dgm:spPr/>
    </dgm:pt>
    <dgm:pt modelId="{B7991ED8-FD43-4247-B049-4D5FB6E685EA}" type="pres">
      <dgm:prSet presAssocID="{A2C3A9B8-0411-479D-88AB-7A316835C329}" presName="compNode" presStyleCnt="0"/>
      <dgm:spPr/>
    </dgm:pt>
    <dgm:pt modelId="{E28FA703-8460-47B0-B111-D670B5FA0795}" type="pres">
      <dgm:prSet presAssocID="{A2C3A9B8-0411-479D-88AB-7A316835C329}" presName="bgRect" presStyleLbl="bgShp" presStyleIdx="1" presStyleCnt="4"/>
      <dgm:spPr/>
    </dgm:pt>
    <dgm:pt modelId="{73110369-2B71-47E1-8467-00548ED54B8D}" type="pres">
      <dgm:prSet presAssocID="{A2C3A9B8-0411-479D-88AB-7A316835C3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9910986-70BE-4B0B-B414-27CDC1BC8338}" type="pres">
      <dgm:prSet presAssocID="{A2C3A9B8-0411-479D-88AB-7A316835C329}" presName="spaceRect" presStyleCnt="0"/>
      <dgm:spPr/>
    </dgm:pt>
    <dgm:pt modelId="{20846EA6-B610-4B06-A425-6CF503ABDC4D}" type="pres">
      <dgm:prSet presAssocID="{A2C3A9B8-0411-479D-88AB-7A316835C329}" presName="parTx" presStyleLbl="revTx" presStyleIdx="1" presStyleCnt="4">
        <dgm:presLayoutVars>
          <dgm:chMax val="0"/>
          <dgm:chPref val="0"/>
        </dgm:presLayoutVars>
      </dgm:prSet>
      <dgm:spPr/>
    </dgm:pt>
    <dgm:pt modelId="{B2A699C1-8923-4F87-AF52-B9A77F8ACDF7}" type="pres">
      <dgm:prSet presAssocID="{2B0437DE-CE9B-4A3E-A529-1E024A8C331E}" presName="sibTrans" presStyleCnt="0"/>
      <dgm:spPr/>
    </dgm:pt>
    <dgm:pt modelId="{E00F9C22-63A0-4AA6-BAF9-832545C8B0DF}" type="pres">
      <dgm:prSet presAssocID="{CB08778E-5AB1-4F9C-A25F-C3D885630F0D}" presName="compNode" presStyleCnt="0"/>
      <dgm:spPr/>
    </dgm:pt>
    <dgm:pt modelId="{ED03BEB8-3BAA-4778-9A45-9B91C7B65A62}" type="pres">
      <dgm:prSet presAssocID="{CB08778E-5AB1-4F9C-A25F-C3D885630F0D}" presName="bgRect" presStyleLbl="bgShp" presStyleIdx="2" presStyleCnt="4"/>
      <dgm:spPr/>
    </dgm:pt>
    <dgm:pt modelId="{05834E81-F4D1-4EA4-99E0-A0299A311639}" type="pres">
      <dgm:prSet presAssocID="{CB08778E-5AB1-4F9C-A25F-C3D885630F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F11AA1F-997F-48B4-92E3-6AB2E1312CA9}" type="pres">
      <dgm:prSet presAssocID="{CB08778E-5AB1-4F9C-A25F-C3D885630F0D}" presName="spaceRect" presStyleCnt="0"/>
      <dgm:spPr/>
    </dgm:pt>
    <dgm:pt modelId="{592964F2-C28C-4869-B640-E8395833DD6A}" type="pres">
      <dgm:prSet presAssocID="{CB08778E-5AB1-4F9C-A25F-C3D885630F0D}" presName="parTx" presStyleLbl="revTx" presStyleIdx="2" presStyleCnt="4">
        <dgm:presLayoutVars>
          <dgm:chMax val="0"/>
          <dgm:chPref val="0"/>
        </dgm:presLayoutVars>
      </dgm:prSet>
      <dgm:spPr/>
    </dgm:pt>
    <dgm:pt modelId="{305CA3B5-8135-40E1-BC43-DE4294F7115F}" type="pres">
      <dgm:prSet presAssocID="{17D1FB58-96EE-42ED-9BD0-4D5C5F973119}" presName="sibTrans" presStyleCnt="0"/>
      <dgm:spPr/>
    </dgm:pt>
    <dgm:pt modelId="{815FF2E8-8CFC-42E7-9512-92F95C9A6791}" type="pres">
      <dgm:prSet presAssocID="{33317386-1933-46A5-AEBB-32C28DA0D2B4}" presName="compNode" presStyleCnt="0"/>
      <dgm:spPr/>
    </dgm:pt>
    <dgm:pt modelId="{B995EEEF-F3DE-4E6F-9676-70DCA34F568A}" type="pres">
      <dgm:prSet presAssocID="{33317386-1933-46A5-AEBB-32C28DA0D2B4}" presName="bgRect" presStyleLbl="bgShp" presStyleIdx="3" presStyleCnt="4"/>
      <dgm:spPr/>
    </dgm:pt>
    <dgm:pt modelId="{627F8CF9-E628-4F89-AFA7-027E2EE536F6}" type="pres">
      <dgm:prSet presAssocID="{33317386-1933-46A5-AEBB-32C28DA0D2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rveyBalls90"/>
        </a:ext>
      </dgm:extLst>
    </dgm:pt>
    <dgm:pt modelId="{86CC19E9-A8AC-48D8-8480-01796F9DE55B}" type="pres">
      <dgm:prSet presAssocID="{33317386-1933-46A5-AEBB-32C28DA0D2B4}" presName="spaceRect" presStyleCnt="0"/>
      <dgm:spPr/>
    </dgm:pt>
    <dgm:pt modelId="{FCBE8AEE-8F9C-4FFB-821E-5B55FF52D44F}" type="pres">
      <dgm:prSet presAssocID="{33317386-1933-46A5-AEBB-32C28DA0D2B4}" presName="parTx" presStyleLbl="revTx" presStyleIdx="3" presStyleCnt="4">
        <dgm:presLayoutVars>
          <dgm:chMax val="0"/>
          <dgm:chPref val="0"/>
        </dgm:presLayoutVars>
      </dgm:prSet>
      <dgm:spPr/>
    </dgm:pt>
  </dgm:ptLst>
  <dgm:cxnLst>
    <dgm:cxn modelId="{0BCB4D46-C8DB-48DB-BE13-E01870FAE2B6}" type="presOf" srcId="{92D2A5E8-62A2-474A-8D4C-8049666E09BB}" destId="{2BF842D7-3F58-4527-BE54-C6F3A5F510B5}" srcOrd="0" destOrd="0" presId="urn:microsoft.com/office/officeart/2018/2/layout/IconVerticalSolidList"/>
    <dgm:cxn modelId="{13C54E6A-7B66-43BD-BC3A-E03AAFF8EE32}" srcId="{92D2A5E8-62A2-474A-8D4C-8049666E09BB}" destId="{B9F794D5-EDE1-4C9B-BE4A-D01E63392C5E}" srcOrd="0" destOrd="0" parTransId="{67EB2A32-A081-4F47-A858-68E614DFFFD4}" sibTransId="{2E3EB497-4295-4FFA-9787-B1E2CA09D9B9}"/>
    <dgm:cxn modelId="{0440E24E-607F-463F-AB16-7DC4EAFDCE97}" type="presOf" srcId="{A2C3A9B8-0411-479D-88AB-7A316835C329}" destId="{20846EA6-B610-4B06-A425-6CF503ABDC4D}" srcOrd="0" destOrd="0" presId="urn:microsoft.com/office/officeart/2018/2/layout/IconVerticalSolidList"/>
    <dgm:cxn modelId="{E2505058-C224-41BB-BF67-821172C20D23}" type="presOf" srcId="{33317386-1933-46A5-AEBB-32C28DA0D2B4}" destId="{FCBE8AEE-8F9C-4FFB-821E-5B55FF52D44F}" srcOrd="0" destOrd="0" presId="urn:microsoft.com/office/officeart/2018/2/layout/IconVerticalSolidList"/>
    <dgm:cxn modelId="{87757F80-557D-4468-915A-B98C0F58AA1A}" srcId="{92D2A5E8-62A2-474A-8D4C-8049666E09BB}" destId="{33317386-1933-46A5-AEBB-32C28DA0D2B4}" srcOrd="3" destOrd="0" parTransId="{B811854F-61EA-4032-91C3-337F2C59ED17}" sibTransId="{E9B5FC22-E9BB-455A-B7F8-9ABCDD4FCC04}"/>
    <dgm:cxn modelId="{0A2CDD9E-D7CD-4FC4-956E-BC4227ABE1B4}" type="presOf" srcId="{B9F794D5-EDE1-4C9B-BE4A-D01E63392C5E}" destId="{752705B8-A49E-4501-A851-66DAB9CB567E}" srcOrd="0" destOrd="0" presId="urn:microsoft.com/office/officeart/2018/2/layout/IconVerticalSolidList"/>
    <dgm:cxn modelId="{57390BA9-2299-4A16-A369-ED5736ED9331}" type="presOf" srcId="{CB08778E-5AB1-4F9C-A25F-C3D885630F0D}" destId="{592964F2-C28C-4869-B640-E8395833DD6A}" srcOrd="0" destOrd="0" presId="urn:microsoft.com/office/officeart/2018/2/layout/IconVerticalSolidList"/>
    <dgm:cxn modelId="{93F458BF-95F0-4739-893B-5906C7064064}" srcId="{92D2A5E8-62A2-474A-8D4C-8049666E09BB}" destId="{CB08778E-5AB1-4F9C-A25F-C3D885630F0D}" srcOrd="2" destOrd="0" parTransId="{0641FFB9-CA5D-47A6-9384-FAD5C778AF01}" sibTransId="{17D1FB58-96EE-42ED-9BD0-4D5C5F973119}"/>
    <dgm:cxn modelId="{982909CC-253B-48A6-81AE-672E0999D9FE}" srcId="{92D2A5E8-62A2-474A-8D4C-8049666E09BB}" destId="{A2C3A9B8-0411-479D-88AB-7A316835C329}" srcOrd="1" destOrd="0" parTransId="{608D115A-AE77-444D-8E58-E71E97C73306}" sibTransId="{2B0437DE-CE9B-4A3E-A529-1E024A8C331E}"/>
    <dgm:cxn modelId="{6107B7F9-E8F3-4121-A3B7-F398291CC695}" type="presParOf" srcId="{2BF842D7-3F58-4527-BE54-C6F3A5F510B5}" destId="{32772D67-CBB2-47D9-AEE6-A1AF265F6781}" srcOrd="0" destOrd="0" presId="urn:microsoft.com/office/officeart/2018/2/layout/IconVerticalSolidList"/>
    <dgm:cxn modelId="{375370A4-4B5F-4931-854E-A8EC1BE17CC5}" type="presParOf" srcId="{32772D67-CBB2-47D9-AEE6-A1AF265F6781}" destId="{5D387CCC-48CC-4505-A0DB-6236787DC33E}" srcOrd="0" destOrd="0" presId="urn:microsoft.com/office/officeart/2018/2/layout/IconVerticalSolidList"/>
    <dgm:cxn modelId="{2F473B9C-9B0E-42D4-AA4B-05E9C59D154F}" type="presParOf" srcId="{32772D67-CBB2-47D9-AEE6-A1AF265F6781}" destId="{FC5763B9-467E-4A45-8368-EAFE813A9875}" srcOrd="1" destOrd="0" presId="urn:microsoft.com/office/officeart/2018/2/layout/IconVerticalSolidList"/>
    <dgm:cxn modelId="{55A3ADD7-26B3-4077-9FE3-CB047838E895}" type="presParOf" srcId="{32772D67-CBB2-47D9-AEE6-A1AF265F6781}" destId="{3F44BE88-FA57-416D-B62D-D26751B62512}" srcOrd="2" destOrd="0" presId="urn:microsoft.com/office/officeart/2018/2/layout/IconVerticalSolidList"/>
    <dgm:cxn modelId="{D5F04A95-28BA-4BA5-8CC0-8CC62A39C617}" type="presParOf" srcId="{32772D67-CBB2-47D9-AEE6-A1AF265F6781}" destId="{752705B8-A49E-4501-A851-66DAB9CB567E}" srcOrd="3" destOrd="0" presId="urn:microsoft.com/office/officeart/2018/2/layout/IconVerticalSolidList"/>
    <dgm:cxn modelId="{2E7B126A-A9B4-47FA-A2F2-BDE77C9458B7}" type="presParOf" srcId="{2BF842D7-3F58-4527-BE54-C6F3A5F510B5}" destId="{02094476-47D3-4835-B485-99018C03372E}" srcOrd="1" destOrd="0" presId="urn:microsoft.com/office/officeart/2018/2/layout/IconVerticalSolidList"/>
    <dgm:cxn modelId="{2F5D7C4C-2F51-4945-ABFC-9F7F16BB1B46}" type="presParOf" srcId="{2BF842D7-3F58-4527-BE54-C6F3A5F510B5}" destId="{B7991ED8-FD43-4247-B049-4D5FB6E685EA}" srcOrd="2" destOrd="0" presId="urn:microsoft.com/office/officeart/2018/2/layout/IconVerticalSolidList"/>
    <dgm:cxn modelId="{379015BD-96CB-4505-AECF-BA5DE0E1CBC6}" type="presParOf" srcId="{B7991ED8-FD43-4247-B049-4D5FB6E685EA}" destId="{E28FA703-8460-47B0-B111-D670B5FA0795}" srcOrd="0" destOrd="0" presId="urn:microsoft.com/office/officeart/2018/2/layout/IconVerticalSolidList"/>
    <dgm:cxn modelId="{4FFADBA5-0FEC-4A9F-BC04-5334B3C16B61}" type="presParOf" srcId="{B7991ED8-FD43-4247-B049-4D5FB6E685EA}" destId="{73110369-2B71-47E1-8467-00548ED54B8D}" srcOrd="1" destOrd="0" presId="urn:microsoft.com/office/officeart/2018/2/layout/IconVerticalSolidList"/>
    <dgm:cxn modelId="{DE8F2510-BE92-4ADA-86B5-824D871FA952}" type="presParOf" srcId="{B7991ED8-FD43-4247-B049-4D5FB6E685EA}" destId="{C9910986-70BE-4B0B-B414-27CDC1BC8338}" srcOrd="2" destOrd="0" presId="urn:microsoft.com/office/officeart/2018/2/layout/IconVerticalSolidList"/>
    <dgm:cxn modelId="{53733117-2058-46E5-B7FE-46972340BB73}" type="presParOf" srcId="{B7991ED8-FD43-4247-B049-4D5FB6E685EA}" destId="{20846EA6-B610-4B06-A425-6CF503ABDC4D}" srcOrd="3" destOrd="0" presId="urn:microsoft.com/office/officeart/2018/2/layout/IconVerticalSolidList"/>
    <dgm:cxn modelId="{22490343-BA99-4112-A951-06FF3229897B}" type="presParOf" srcId="{2BF842D7-3F58-4527-BE54-C6F3A5F510B5}" destId="{B2A699C1-8923-4F87-AF52-B9A77F8ACDF7}" srcOrd="3" destOrd="0" presId="urn:microsoft.com/office/officeart/2018/2/layout/IconVerticalSolidList"/>
    <dgm:cxn modelId="{0BDCC4C2-A3C2-4368-ADFB-965ECECC6E26}" type="presParOf" srcId="{2BF842D7-3F58-4527-BE54-C6F3A5F510B5}" destId="{E00F9C22-63A0-4AA6-BAF9-832545C8B0DF}" srcOrd="4" destOrd="0" presId="urn:microsoft.com/office/officeart/2018/2/layout/IconVerticalSolidList"/>
    <dgm:cxn modelId="{6E47A7EB-9B02-4511-A7AF-2C3B70F969EE}" type="presParOf" srcId="{E00F9C22-63A0-4AA6-BAF9-832545C8B0DF}" destId="{ED03BEB8-3BAA-4778-9A45-9B91C7B65A62}" srcOrd="0" destOrd="0" presId="urn:microsoft.com/office/officeart/2018/2/layout/IconVerticalSolidList"/>
    <dgm:cxn modelId="{1A0721E7-7C49-48AB-ACAD-213CF17E458B}" type="presParOf" srcId="{E00F9C22-63A0-4AA6-BAF9-832545C8B0DF}" destId="{05834E81-F4D1-4EA4-99E0-A0299A311639}" srcOrd="1" destOrd="0" presId="urn:microsoft.com/office/officeart/2018/2/layout/IconVerticalSolidList"/>
    <dgm:cxn modelId="{DC508A36-62C7-4C25-BA3E-043E6E5FE912}" type="presParOf" srcId="{E00F9C22-63A0-4AA6-BAF9-832545C8B0DF}" destId="{8F11AA1F-997F-48B4-92E3-6AB2E1312CA9}" srcOrd="2" destOrd="0" presId="urn:microsoft.com/office/officeart/2018/2/layout/IconVerticalSolidList"/>
    <dgm:cxn modelId="{150074DA-9F75-43DF-A9B3-8643A781EE28}" type="presParOf" srcId="{E00F9C22-63A0-4AA6-BAF9-832545C8B0DF}" destId="{592964F2-C28C-4869-B640-E8395833DD6A}" srcOrd="3" destOrd="0" presId="urn:microsoft.com/office/officeart/2018/2/layout/IconVerticalSolidList"/>
    <dgm:cxn modelId="{C537E1BA-49B2-4F08-BA62-C7B8460A6DD3}" type="presParOf" srcId="{2BF842D7-3F58-4527-BE54-C6F3A5F510B5}" destId="{305CA3B5-8135-40E1-BC43-DE4294F7115F}" srcOrd="5" destOrd="0" presId="urn:microsoft.com/office/officeart/2018/2/layout/IconVerticalSolidList"/>
    <dgm:cxn modelId="{93322F05-7459-42C8-A359-7073937E43AB}" type="presParOf" srcId="{2BF842D7-3F58-4527-BE54-C6F3A5F510B5}" destId="{815FF2E8-8CFC-42E7-9512-92F95C9A6791}" srcOrd="6" destOrd="0" presId="urn:microsoft.com/office/officeart/2018/2/layout/IconVerticalSolidList"/>
    <dgm:cxn modelId="{1749BFC3-3D0A-45F6-BED6-9C4C045D3723}" type="presParOf" srcId="{815FF2E8-8CFC-42E7-9512-92F95C9A6791}" destId="{B995EEEF-F3DE-4E6F-9676-70DCA34F568A}" srcOrd="0" destOrd="0" presId="urn:microsoft.com/office/officeart/2018/2/layout/IconVerticalSolidList"/>
    <dgm:cxn modelId="{B99E2AAC-711C-4800-8C8C-015A011A175B}" type="presParOf" srcId="{815FF2E8-8CFC-42E7-9512-92F95C9A6791}" destId="{627F8CF9-E628-4F89-AFA7-027E2EE536F6}" srcOrd="1" destOrd="0" presId="urn:microsoft.com/office/officeart/2018/2/layout/IconVerticalSolidList"/>
    <dgm:cxn modelId="{F3702529-5AC0-4E32-ABB8-9D905919C67B}" type="presParOf" srcId="{815FF2E8-8CFC-42E7-9512-92F95C9A6791}" destId="{86CC19E9-A8AC-48D8-8480-01796F9DE55B}" srcOrd="2" destOrd="0" presId="urn:microsoft.com/office/officeart/2018/2/layout/IconVerticalSolidList"/>
    <dgm:cxn modelId="{6577B129-30B9-447F-A488-3A891522340E}" type="presParOf" srcId="{815FF2E8-8CFC-42E7-9512-92F95C9A6791}" destId="{FCBE8AEE-8F9C-4FFB-821E-5B55FF52D4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9ADB0-E834-450A-ADB5-9AB3831139C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4FFCDE6-8C99-431F-AD64-55B3906EFC4C}">
      <dgm:prSet/>
      <dgm:spPr/>
      <dgm:t>
        <a:bodyPr/>
        <a:lstStyle/>
        <a:p>
          <a:r>
            <a:rPr lang="nl-NL"/>
            <a:t>Zijn er nog vragen?</a:t>
          </a:r>
          <a:endParaRPr lang="en-US"/>
        </a:p>
      </dgm:t>
    </dgm:pt>
    <dgm:pt modelId="{BE85A30D-3EE7-4730-B30E-0B306DA6B6AF}" type="parTrans" cxnId="{1BCEEC93-6149-4EDD-A584-4C826D009092}">
      <dgm:prSet/>
      <dgm:spPr/>
      <dgm:t>
        <a:bodyPr/>
        <a:lstStyle/>
        <a:p>
          <a:endParaRPr lang="en-US"/>
        </a:p>
      </dgm:t>
    </dgm:pt>
    <dgm:pt modelId="{89CE00F8-3E43-4C5A-B4C3-2FD197278EDB}" type="sibTrans" cxnId="{1BCEEC93-6149-4EDD-A584-4C826D009092}">
      <dgm:prSet/>
      <dgm:spPr/>
      <dgm:t>
        <a:bodyPr/>
        <a:lstStyle/>
        <a:p>
          <a:endParaRPr lang="en-US"/>
        </a:p>
      </dgm:t>
    </dgm:pt>
    <dgm:pt modelId="{D79CE2FF-AA49-42C6-B6BE-CBCFEDB33D91}">
      <dgm:prSet/>
      <dgm:spPr/>
      <dgm:t>
        <a:bodyPr/>
        <a:lstStyle/>
        <a:p>
          <a:r>
            <a:rPr lang="nl-NL" dirty="0"/>
            <a:t>Inleveren: volgende week donderdag 25 juni ‘20</a:t>
          </a:r>
          <a:endParaRPr lang="en-US" dirty="0"/>
        </a:p>
      </dgm:t>
    </dgm:pt>
    <dgm:pt modelId="{E0C5E6EF-EA1D-4CAD-B9AF-36F11838B6A8}" type="parTrans" cxnId="{22F7D2FD-9419-41E1-8D41-19CF4CDC99B4}">
      <dgm:prSet/>
      <dgm:spPr/>
      <dgm:t>
        <a:bodyPr/>
        <a:lstStyle/>
        <a:p>
          <a:endParaRPr lang="en-US"/>
        </a:p>
      </dgm:t>
    </dgm:pt>
    <dgm:pt modelId="{61E0B834-79DA-4FFD-816E-4C1DEDE54F91}" type="sibTrans" cxnId="{22F7D2FD-9419-41E1-8D41-19CF4CDC99B4}">
      <dgm:prSet/>
      <dgm:spPr/>
      <dgm:t>
        <a:bodyPr/>
        <a:lstStyle/>
        <a:p>
          <a:endParaRPr lang="en-US"/>
        </a:p>
      </dgm:t>
    </dgm:pt>
    <dgm:pt modelId="{019D59D7-5334-47AF-AEA1-0FBC30B9DDCA}">
      <dgm:prSet/>
      <dgm:spPr/>
      <dgm:t>
        <a:bodyPr/>
        <a:lstStyle/>
        <a:p>
          <a:r>
            <a:rPr lang="nl-NL"/>
            <a:t>Tips? </a:t>
          </a:r>
          <a:r>
            <a:rPr lang="nl-NL">
              <a:hlinkClick xmlns:r="http://schemas.openxmlformats.org/officeDocument/2006/relationships" r:id="rId1"/>
            </a:rPr>
            <a:t>Klik hier! </a:t>
          </a:r>
          <a:r>
            <a:rPr lang="nl-NL"/>
            <a:t>(</a:t>
          </a:r>
          <a:r>
            <a:rPr lang="nl-NL">
              <a:hlinkClick xmlns:r="http://schemas.openxmlformats.org/officeDocument/2006/relationships" r:id="rId1"/>
            </a:rPr>
            <a:t>https://www.topscriptie.nl/scriptietips/</a:t>
          </a:r>
          <a:r>
            <a:rPr lang="nl-NL"/>
            <a:t>)</a:t>
          </a:r>
          <a:endParaRPr lang="en-US"/>
        </a:p>
      </dgm:t>
    </dgm:pt>
    <dgm:pt modelId="{49E788CA-629B-45CD-9965-6DAB9AC57866}" type="parTrans" cxnId="{74A95665-9D08-4C78-98A5-1B213025D3E8}">
      <dgm:prSet/>
      <dgm:spPr/>
      <dgm:t>
        <a:bodyPr/>
        <a:lstStyle/>
        <a:p>
          <a:endParaRPr lang="en-US"/>
        </a:p>
      </dgm:t>
    </dgm:pt>
    <dgm:pt modelId="{DD856E07-F7AE-4863-91C7-C4BAC4482249}" type="sibTrans" cxnId="{74A95665-9D08-4C78-98A5-1B213025D3E8}">
      <dgm:prSet/>
      <dgm:spPr/>
      <dgm:t>
        <a:bodyPr/>
        <a:lstStyle/>
        <a:p>
          <a:endParaRPr lang="en-US"/>
        </a:p>
      </dgm:t>
    </dgm:pt>
    <dgm:pt modelId="{77D718DF-26EC-4B4C-93F6-E5E4F2A0B13E}" type="pres">
      <dgm:prSet presAssocID="{3299ADB0-E834-450A-ADB5-9AB3831139CA}" presName="root" presStyleCnt="0">
        <dgm:presLayoutVars>
          <dgm:dir/>
          <dgm:resizeHandles val="exact"/>
        </dgm:presLayoutVars>
      </dgm:prSet>
      <dgm:spPr/>
    </dgm:pt>
    <dgm:pt modelId="{21C3BFA6-1BB2-4F23-A8F7-C713B2107F2C}" type="pres">
      <dgm:prSet presAssocID="{B4FFCDE6-8C99-431F-AD64-55B3906EFC4C}" presName="compNode" presStyleCnt="0"/>
      <dgm:spPr/>
    </dgm:pt>
    <dgm:pt modelId="{6E4CE2E8-F436-45DE-8FC1-7CCE3EE28A52}" type="pres">
      <dgm:prSet presAssocID="{B4FFCDE6-8C99-431F-AD64-55B3906EFC4C}" presName="bgRect" presStyleLbl="bgShp" presStyleIdx="0" presStyleCnt="3"/>
      <dgm:spPr/>
    </dgm:pt>
    <dgm:pt modelId="{261AB396-697B-4221-89D8-B33566C4AA54}" type="pres">
      <dgm:prSet presAssocID="{B4FFCDE6-8C99-431F-AD64-55B3906EFC4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C8071657-E5F0-42A2-BC1A-B13FFC9F68C5}" type="pres">
      <dgm:prSet presAssocID="{B4FFCDE6-8C99-431F-AD64-55B3906EFC4C}" presName="spaceRect" presStyleCnt="0"/>
      <dgm:spPr/>
    </dgm:pt>
    <dgm:pt modelId="{A2D46A65-01BD-4E97-913E-B6196054DF5B}" type="pres">
      <dgm:prSet presAssocID="{B4FFCDE6-8C99-431F-AD64-55B3906EFC4C}" presName="parTx" presStyleLbl="revTx" presStyleIdx="0" presStyleCnt="3">
        <dgm:presLayoutVars>
          <dgm:chMax val="0"/>
          <dgm:chPref val="0"/>
        </dgm:presLayoutVars>
      </dgm:prSet>
      <dgm:spPr/>
    </dgm:pt>
    <dgm:pt modelId="{4983924F-FEB7-42E4-9A9A-68AAEAE0EAA3}" type="pres">
      <dgm:prSet presAssocID="{89CE00F8-3E43-4C5A-B4C3-2FD197278EDB}" presName="sibTrans" presStyleCnt="0"/>
      <dgm:spPr/>
    </dgm:pt>
    <dgm:pt modelId="{BD9A283C-6CF4-4BAC-8EF1-E260416FFCF6}" type="pres">
      <dgm:prSet presAssocID="{D79CE2FF-AA49-42C6-B6BE-CBCFEDB33D91}" presName="compNode" presStyleCnt="0"/>
      <dgm:spPr/>
    </dgm:pt>
    <dgm:pt modelId="{8F530EF8-61A5-4269-96FE-88DB4A2DB0FA}" type="pres">
      <dgm:prSet presAssocID="{D79CE2FF-AA49-42C6-B6BE-CBCFEDB33D91}" presName="bgRect" presStyleLbl="bgShp" presStyleIdx="1" presStyleCnt="3"/>
      <dgm:spPr/>
    </dgm:pt>
    <dgm:pt modelId="{545E6288-CDA7-479E-BAF3-5105C80676B0}" type="pres">
      <dgm:prSet presAssocID="{D79CE2FF-AA49-42C6-B6BE-CBCFEDB33D91}"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lowchart"/>
        </a:ext>
      </dgm:extLst>
    </dgm:pt>
    <dgm:pt modelId="{1CF6978A-9723-4F4B-A3F0-AC865C537D92}" type="pres">
      <dgm:prSet presAssocID="{D79CE2FF-AA49-42C6-B6BE-CBCFEDB33D91}" presName="spaceRect" presStyleCnt="0"/>
      <dgm:spPr/>
    </dgm:pt>
    <dgm:pt modelId="{543D50DD-0153-4770-82C9-3E39651597DB}" type="pres">
      <dgm:prSet presAssocID="{D79CE2FF-AA49-42C6-B6BE-CBCFEDB33D91}" presName="parTx" presStyleLbl="revTx" presStyleIdx="1" presStyleCnt="3">
        <dgm:presLayoutVars>
          <dgm:chMax val="0"/>
          <dgm:chPref val="0"/>
        </dgm:presLayoutVars>
      </dgm:prSet>
      <dgm:spPr/>
    </dgm:pt>
    <dgm:pt modelId="{69B4DDB7-9678-4150-BF3B-6A598A46B8DB}" type="pres">
      <dgm:prSet presAssocID="{61E0B834-79DA-4FFD-816E-4C1DEDE54F91}" presName="sibTrans" presStyleCnt="0"/>
      <dgm:spPr/>
    </dgm:pt>
    <dgm:pt modelId="{6EEED4B8-7837-4BDD-B917-5B8E118B6B41}" type="pres">
      <dgm:prSet presAssocID="{019D59D7-5334-47AF-AEA1-0FBC30B9DDCA}" presName="compNode" presStyleCnt="0"/>
      <dgm:spPr/>
    </dgm:pt>
    <dgm:pt modelId="{BFEFCE2E-C869-4C4B-978F-25FE537FCA84}" type="pres">
      <dgm:prSet presAssocID="{019D59D7-5334-47AF-AEA1-0FBC30B9DDCA}" presName="bgRect" presStyleLbl="bgShp" presStyleIdx="2" presStyleCnt="3"/>
      <dgm:spPr/>
    </dgm:pt>
    <dgm:pt modelId="{8EB1B193-179F-4530-9C65-5F97BB551379}" type="pres">
      <dgm:prSet presAssocID="{019D59D7-5334-47AF-AEA1-0FBC30B9DDCA}"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ightbulb"/>
        </a:ext>
      </dgm:extLst>
    </dgm:pt>
    <dgm:pt modelId="{1370C0CA-D79D-45A9-9BC1-46193370A9BD}" type="pres">
      <dgm:prSet presAssocID="{019D59D7-5334-47AF-AEA1-0FBC30B9DDCA}" presName="spaceRect" presStyleCnt="0"/>
      <dgm:spPr/>
    </dgm:pt>
    <dgm:pt modelId="{998FC665-DA01-4928-865E-CA99248C9D98}" type="pres">
      <dgm:prSet presAssocID="{019D59D7-5334-47AF-AEA1-0FBC30B9DDCA}" presName="parTx" presStyleLbl="revTx" presStyleIdx="2" presStyleCnt="3">
        <dgm:presLayoutVars>
          <dgm:chMax val="0"/>
          <dgm:chPref val="0"/>
        </dgm:presLayoutVars>
      </dgm:prSet>
      <dgm:spPr/>
    </dgm:pt>
  </dgm:ptLst>
  <dgm:cxnLst>
    <dgm:cxn modelId="{BD97C935-9109-4B00-A613-A137DD6E1D08}" type="presOf" srcId="{3299ADB0-E834-450A-ADB5-9AB3831139CA}" destId="{77D718DF-26EC-4B4C-93F6-E5E4F2A0B13E}" srcOrd="0" destOrd="0" presId="urn:microsoft.com/office/officeart/2018/2/layout/IconVerticalSolidList"/>
    <dgm:cxn modelId="{74A95665-9D08-4C78-98A5-1B213025D3E8}" srcId="{3299ADB0-E834-450A-ADB5-9AB3831139CA}" destId="{019D59D7-5334-47AF-AEA1-0FBC30B9DDCA}" srcOrd="2" destOrd="0" parTransId="{49E788CA-629B-45CD-9965-6DAB9AC57866}" sibTransId="{DD856E07-F7AE-4863-91C7-C4BAC4482249}"/>
    <dgm:cxn modelId="{B4BBEB5A-9ED3-44ED-83E0-E5B9C2F8BFA0}" type="presOf" srcId="{B4FFCDE6-8C99-431F-AD64-55B3906EFC4C}" destId="{A2D46A65-01BD-4E97-913E-B6196054DF5B}" srcOrd="0" destOrd="0" presId="urn:microsoft.com/office/officeart/2018/2/layout/IconVerticalSolidList"/>
    <dgm:cxn modelId="{7D147D7B-1B1B-4303-8E98-2305AEC7A8A3}" type="presOf" srcId="{D79CE2FF-AA49-42C6-B6BE-CBCFEDB33D91}" destId="{543D50DD-0153-4770-82C9-3E39651597DB}" srcOrd="0" destOrd="0" presId="urn:microsoft.com/office/officeart/2018/2/layout/IconVerticalSolidList"/>
    <dgm:cxn modelId="{CC645E88-AC93-4474-8672-E5336B1FD3DF}" type="presOf" srcId="{019D59D7-5334-47AF-AEA1-0FBC30B9DDCA}" destId="{998FC665-DA01-4928-865E-CA99248C9D98}" srcOrd="0" destOrd="0" presId="urn:microsoft.com/office/officeart/2018/2/layout/IconVerticalSolidList"/>
    <dgm:cxn modelId="{1BCEEC93-6149-4EDD-A584-4C826D009092}" srcId="{3299ADB0-E834-450A-ADB5-9AB3831139CA}" destId="{B4FFCDE6-8C99-431F-AD64-55B3906EFC4C}" srcOrd="0" destOrd="0" parTransId="{BE85A30D-3EE7-4730-B30E-0B306DA6B6AF}" sibTransId="{89CE00F8-3E43-4C5A-B4C3-2FD197278EDB}"/>
    <dgm:cxn modelId="{22F7D2FD-9419-41E1-8D41-19CF4CDC99B4}" srcId="{3299ADB0-E834-450A-ADB5-9AB3831139CA}" destId="{D79CE2FF-AA49-42C6-B6BE-CBCFEDB33D91}" srcOrd="1" destOrd="0" parTransId="{E0C5E6EF-EA1D-4CAD-B9AF-36F11838B6A8}" sibTransId="{61E0B834-79DA-4FFD-816E-4C1DEDE54F91}"/>
    <dgm:cxn modelId="{FB614D71-356B-44BA-8E01-36A70F412336}" type="presParOf" srcId="{77D718DF-26EC-4B4C-93F6-E5E4F2A0B13E}" destId="{21C3BFA6-1BB2-4F23-A8F7-C713B2107F2C}" srcOrd="0" destOrd="0" presId="urn:microsoft.com/office/officeart/2018/2/layout/IconVerticalSolidList"/>
    <dgm:cxn modelId="{4D05A7A9-4D70-4FF8-8656-825384FF88BF}" type="presParOf" srcId="{21C3BFA6-1BB2-4F23-A8F7-C713B2107F2C}" destId="{6E4CE2E8-F436-45DE-8FC1-7CCE3EE28A52}" srcOrd="0" destOrd="0" presId="urn:microsoft.com/office/officeart/2018/2/layout/IconVerticalSolidList"/>
    <dgm:cxn modelId="{38BB1341-B022-4A20-879D-961D89446F09}" type="presParOf" srcId="{21C3BFA6-1BB2-4F23-A8F7-C713B2107F2C}" destId="{261AB396-697B-4221-89D8-B33566C4AA54}" srcOrd="1" destOrd="0" presId="urn:microsoft.com/office/officeart/2018/2/layout/IconVerticalSolidList"/>
    <dgm:cxn modelId="{A135B9D1-656B-4425-8E86-2886F9F7E202}" type="presParOf" srcId="{21C3BFA6-1BB2-4F23-A8F7-C713B2107F2C}" destId="{C8071657-E5F0-42A2-BC1A-B13FFC9F68C5}" srcOrd="2" destOrd="0" presId="urn:microsoft.com/office/officeart/2018/2/layout/IconVerticalSolidList"/>
    <dgm:cxn modelId="{72BE76DB-B865-44B4-9F1F-621F7BEC5A4F}" type="presParOf" srcId="{21C3BFA6-1BB2-4F23-A8F7-C713B2107F2C}" destId="{A2D46A65-01BD-4E97-913E-B6196054DF5B}" srcOrd="3" destOrd="0" presId="urn:microsoft.com/office/officeart/2018/2/layout/IconVerticalSolidList"/>
    <dgm:cxn modelId="{4B6D1499-6B05-4F1B-871C-C26B131D23F2}" type="presParOf" srcId="{77D718DF-26EC-4B4C-93F6-E5E4F2A0B13E}" destId="{4983924F-FEB7-42E4-9A9A-68AAEAE0EAA3}" srcOrd="1" destOrd="0" presId="urn:microsoft.com/office/officeart/2018/2/layout/IconVerticalSolidList"/>
    <dgm:cxn modelId="{30426AE8-553B-49B3-8A78-E93E3C2E58B0}" type="presParOf" srcId="{77D718DF-26EC-4B4C-93F6-E5E4F2A0B13E}" destId="{BD9A283C-6CF4-4BAC-8EF1-E260416FFCF6}" srcOrd="2" destOrd="0" presId="urn:microsoft.com/office/officeart/2018/2/layout/IconVerticalSolidList"/>
    <dgm:cxn modelId="{6BE57DA8-388E-46FA-9FBE-6246821B6DAC}" type="presParOf" srcId="{BD9A283C-6CF4-4BAC-8EF1-E260416FFCF6}" destId="{8F530EF8-61A5-4269-96FE-88DB4A2DB0FA}" srcOrd="0" destOrd="0" presId="urn:microsoft.com/office/officeart/2018/2/layout/IconVerticalSolidList"/>
    <dgm:cxn modelId="{D7EDDEBE-A255-4484-9ED2-57B2D594CF7E}" type="presParOf" srcId="{BD9A283C-6CF4-4BAC-8EF1-E260416FFCF6}" destId="{545E6288-CDA7-479E-BAF3-5105C80676B0}" srcOrd="1" destOrd="0" presId="urn:microsoft.com/office/officeart/2018/2/layout/IconVerticalSolidList"/>
    <dgm:cxn modelId="{99E1444B-9193-44C1-83E3-805A2E767583}" type="presParOf" srcId="{BD9A283C-6CF4-4BAC-8EF1-E260416FFCF6}" destId="{1CF6978A-9723-4F4B-A3F0-AC865C537D92}" srcOrd="2" destOrd="0" presId="urn:microsoft.com/office/officeart/2018/2/layout/IconVerticalSolidList"/>
    <dgm:cxn modelId="{42F6A746-7C84-486D-8670-56A1199A94ED}" type="presParOf" srcId="{BD9A283C-6CF4-4BAC-8EF1-E260416FFCF6}" destId="{543D50DD-0153-4770-82C9-3E39651597DB}" srcOrd="3" destOrd="0" presId="urn:microsoft.com/office/officeart/2018/2/layout/IconVerticalSolidList"/>
    <dgm:cxn modelId="{BE69F384-89C0-43CF-A1B9-CC7D861586A9}" type="presParOf" srcId="{77D718DF-26EC-4B4C-93F6-E5E4F2A0B13E}" destId="{69B4DDB7-9678-4150-BF3B-6A598A46B8DB}" srcOrd="3" destOrd="0" presId="urn:microsoft.com/office/officeart/2018/2/layout/IconVerticalSolidList"/>
    <dgm:cxn modelId="{4B429806-AC29-4D97-A86C-09405C4DB6F5}" type="presParOf" srcId="{77D718DF-26EC-4B4C-93F6-E5E4F2A0B13E}" destId="{6EEED4B8-7837-4BDD-B917-5B8E118B6B41}" srcOrd="4" destOrd="0" presId="urn:microsoft.com/office/officeart/2018/2/layout/IconVerticalSolidList"/>
    <dgm:cxn modelId="{FF18A5E4-72A0-4962-A629-5EAAA19BFC60}" type="presParOf" srcId="{6EEED4B8-7837-4BDD-B917-5B8E118B6B41}" destId="{BFEFCE2E-C869-4C4B-978F-25FE537FCA84}" srcOrd="0" destOrd="0" presId="urn:microsoft.com/office/officeart/2018/2/layout/IconVerticalSolidList"/>
    <dgm:cxn modelId="{CFB0BF41-C047-4B2A-A2BD-D7ABD66B0C47}" type="presParOf" srcId="{6EEED4B8-7837-4BDD-B917-5B8E118B6B41}" destId="{8EB1B193-179F-4530-9C65-5F97BB551379}" srcOrd="1" destOrd="0" presId="urn:microsoft.com/office/officeart/2018/2/layout/IconVerticalSolidList"/>
    <dgm:cxn modelId="{D26BBC91-549B-44AB-9B4A-6B48FFEF6387}" type="presParOf" srcId="{6EEED4B8-7837-4BDD-B917-5B8E118B6B41}" destId="{1370C0CA-D79D-45A9-9BC1-46193370A9BD}" srcOrd="2" destOrd="0" presId="urn:microsoft.com/office/officeart/2018/2/layout/IconVerticalSolidList"/>
    <dgm:cxn modelId="{8C7E700F-437A-4EA7-9243-D059D50DEAC8}" type="presParOf" srcId="{6EEED4B8-7837-4BDD-B917-5B8E118B6B41}" destId="{998FC665-DA01-4928-865E-CA99248C9D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7CCC-48CC-4505-A0DB-6236787DC33E}">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763B9-467E-4A45-8368-EAFE813A9875}">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705B8-A49E-4501-A851-66DAB9CB567E}">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nl-NL" sz="2200" kern="1200"/>
            <a:t>Terugblik &amp; planning</a:t>
          </a:r>
          <a:endParaRPr lang="en-US" sz="2200" kern="1200"/>
        </a:p>
      </dsp:txBody>
      <dsp:txXfrm>
        <a:off x="1432649" y="2447"/>
        <a:ext cx="5156041" cy="1240389"/>
      </dsp:txXfrm>
    </dsp:sp>
    <dsp:sp modelId="{E28FA703-8460-47B0-B111-D670B5FA0795}">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10369-2B71-47E1-8467-00548ED54B8D}">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46EA6-B610-4B06-A425-6CF503ABDC4D}">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nl-NL" sz="2200" kern="1200"/>
            <a:t>Stappen in je onderzoek</a:t>
          </a:r>
          <a:endParaRPr lang="en-US" sz="2200" kern="1200"/>
        </a:p>
      </dsp:txBody>
      <dsp:txXfrm>
        <a:off x="1432649" y="1552933"/>
        <a:ext cx="5156041" cy="1240389"/>
      </dsp:txXfrm>
    </dsp:sp>
    <dsp:sp modelId="{ED03BEB8-3BAA-4778-9A45-9B91C7B65A62}">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34E81-F4D1-4EA4-99E0-A0299A311639}">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2964F2-C28C-4869-B640-E8395833DD6A}">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nl-NL" sz="2200" kern="1200" dirty="0"/>
            <a:t>Betrouwbare bronnen - APA</a:t>
          </a:r>
          <a:endParaRPr lang="en-US" sz="2200" kern="1200" dirty="0"/>
        </a:p>
      </dsp:txBody>
      <dsp:txXfrm>
        <a:off x="1432649" y="3103420"/>
        <a:ext cx="5156041" cy="1240389"/>
      </dsp:txXfrm>
    </dsp:sp>
    <dsp:sp modelId="{B995EEEF-F3DE-4E6F-9676-70DCA34F568A}">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F8CF9-E628-4F89-AFA7-027E2EE536F6}">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BE8AEE-8F9C-4FFB-821E-5B55FF52D44F}">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100000"/>
            </a:lnSpc>
            <a:spcBef>
              <a:spcPct val="0"/>
            </a:spcBef>
            <a:spcAft>
              <a:spcPct val="35000"/>
            </a:spcAft>
            <a:buNone/>
          </a:pPr>
          <a:r>
            <a:rPr lang="nl-NL" sz="2200" kern="1200" dirty="0"/>
            <a:t>Afronding</a:t>
          </a:r>
          <a:endParaRPr lang="en-US" sz="2200" kern="1200" dirty="0"/>
        </a:p>
      </dsp:txBody>
      <dsp:txXfrm>
        <a:off x="1432649" y="4653906"/>
        <a:ext cx="5156041" cy="1240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E2E8-F436-45DE-8FC1-7CCE3EE28A52}">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B396-697B-4221-89D8-B33566C4AA54}">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D46A65-01BD-4E97-913E-B6196054DF5B}">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nl-NL" sz="1900" kern="1200"/>
            <a:t>Zijn er nog vragen?</a:t>
          </a:r>
          <a:endParaRPr lang="en-US" sz="1900" kern="1200"/>
        </a:p>
      </dsp:txBody>
      <dsp:txXfrm>
        <a:off x="1945450" y="719"/>
        <a:ext cx="4643240" cy="1684372"/>
      </dsp:txXfrm>
    </dsp:sp>
    <dsp:sp modelId="{8F530EF8-61A5-4269-96FE-88DB4A2DB0FA}">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E6288-CDA7-479E-BAF3-5105C80676B0}">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3D50DD-0153-4770-82C9-3E39651597DB}">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nl-NL" sz="1900" kern="1200" dirty="0"/>
            <a:t>Inleveren: volgende week donderdag 25 juni ‘20</a:t>
          </a:r>
          <a:endParaRPr lang="en-US" sz="1900" kern="1200" dirty="0"/>
        </a:p>
      </dsp:txBody>
      <dsp:txXfrm>
        <a:off x="1945450" y="2106185"/>
        <a:ext cx="4643240" cy="1684372"/>
      </dsp:txXfrm>
    </dsp:sp>
    <dsp:sp modelId="{BFEFCE2E-C869-4C4B-978F-25FE537FCA84}">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1B193-179F-4530-9C65-5F97BB551379}">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8FC665-DA01-4928-865E-CA99248C9D98}">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844550">
            <a:lnSpc>
              <a:spcPct val="90000"/>
            </a:lnSpc>
            <a:spcBef>
              <a:spcPct val="0"/>
            </a:spcBef>
            <a:spcAft>
              <a:spcPct val="35000"/>
            </a:spcAft>
            <a:buNone/>
          </a:pPr>
          <a:r>
            <a:rPr lang="nl-NL" sz="1900" kern="1200"/>
            <a:t>Tips? </a:t>
          </a:r>
          <a:r>
            <a:rPr lang="nl-NL" sz="1900" kern="1200">
              <a:hlinkClick xmlns:r="http://schemas.openxmlformats.org/officeDocument/2006/relationships" r:id="rId7"/>
            </a:rPr>
            <a:t>Klik hier! </a:t>
          </a:r>
          <a:r>
            <a:rPr lang="nl-NL" sz="1900" kern="1200"/>
            <a:t>(</a:t>
          </a:r>
          <a:r>
            <a:rPr lang="nl-NL" sz="1900" kern="1200">
              <a:hlinkClick xmlns:r="http://schemas.openxmlformats.org/officeDocument/2006/relationships" r:id="rId7"/>
            </a:rPr>
            <a:t>https://www.topscriptie.nl/scriptietips/</a:t>
          </a:r>
          <a:r>
            <a:rPr lang="nl-NL" sz="1900" kern="1200"/>
            <a:t>)</a:t>
          </a:r>
          <a:endParaRPr lang="en-US" sz="1900" kern="1200"/>
        </a:p>
      </dsp:txBody>
      <dsp:txXfrm>
        <a:off x="1945450" y="4211650"/>
        <a:ext cx="4643240"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41F9B-6B94-4EC6-A407-0F4DA5A97222}" type="datetimeFigureOut">
              <a:rPr lang="nl-NL" smtClean="0"/>
              <a:t>18-6-2020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E5A3B-2B45-42EA-B225-41DFD93C9B80}" type="slidenum">
              <a:rPr lang="nl-NL" smtClean="0"/>
              <a:t>‹nr.›</a:t>
            </a:fld>
            <a:endParaRPr lang="nl-NL"/>
          </a:p>
        </p:txBody>
      </p:sp>
    </p:spTree>
    <p:extLst>
      <p:ext uri="{BB962C8B-B14F-4D97-AF65-F5344CB8AC3E}">
        <p14:creationId xmlns:p14="http://schemas.microsoft.com/office/powerpoint/2010/main" val="32617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3D63E-189D-47FF-B110-61B1C97875F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BAD1B7B-5824-49BA-A863-290FB0831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BB4439-22B6-4169-8B99-C3F526834361}"/>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67F5DAE4-2DC1-4BD4-9092-D1A3C34006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2C0427-E4E1-46F2-9CE3-7868918020C7}"/>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221423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3A9CB-64CB-4C7D-8BEB-3E9611B6FA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98B81-245E-4781-A343-53F501C6D49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86E408-0FCD-41D1-8057-3A2A7353570E}"/>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1B46AE50-3537-45DE-8AEE-3FF571C1B6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7E8491-7F36-4002-B8A5-B37A7196FE6B}"/>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362834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72096D-665C-4E04-9CC0-B28E9FBE622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511545D-F479-4B82-939C-762A82D5585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86AA2F-E718-4976-B9B9-607AB4ECBD9F}"/>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1BD99848-2550-4F42-84D0-1817E13933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D6E5A3-9A72-45AA-8132-EC5DB7D1BDC2}"/>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36784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54092-94CD-4120-8902-C0525500F8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5DA030-2318-487D-8CEC-7B0ECBAD07B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03019D-9441-42FD-ACB1-1226E8C4B9B0}"/>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379EC3AE-6810-4343-B06C-3F91F63E6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CC9045-A20E-4F79-B06F-E540C06E1DFF}"/>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365018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606B0-C50E-4A48-A710-DF4F78798F9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363B73C-B4E1-494A-A3CD-7D6823D19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4585DDD-A527-4034-A144-D18F5E066300}"/>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2B2E5459-C3CD-46BC-8347-1B465BF559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B1D15A-0CDF-424F-BB95-5C4E43353F49}"/>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246844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83F38-6B8D-40FC-839F-7D07BF873F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05BA538-3FC8-4DC8-A19D-B30684059E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04B9FE-D8FE-4546-845C-E5719764E97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790019C-3949-47AB-A393-37891935EA1F}"/>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6" name="Tijdelijke aanduiding voor voettekst 5">
            <a:extLst>
              <a:ext uri="{FF2B5EF4-FFF2-40B4-BE49-F238E27FC236}">
                <a16:creationId xmlns:a16="http://schemas.microsoft.com/office/drawing/2014/main" id="{40073180-D2D5-4860-8F70-F7AB93B823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76CF2E-2E31-4696-9F4F-BB2BF1785C03}"/>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58440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B219C-FDFA-4A85-A252-44D21D50653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FA99EC4-766D-45D6-8DD5-BFCA5C744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504251-93B2-4263-8AC6-43FC886BC8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DCE0206-5F1E-4E05-B004-24333042D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E6D8C6-FF86-4CB9-9183-AFD7AB00F1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AB283F5-F712-4B08-A3EE-8F35253D64D8}"/>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8" name="Tijdelijke aanduiding voor voettekst 7">
            <a:extLst>
              <a:ext uri="{FF2B5EF4-FFF2-40B4-BE49-F238E27FC236}">
                <a16:creationId xmlns:a16="http://schemas.microsoft.com/office/drawing/2014/main" id="{C2EAB45C-1670-451F-95B1-7E6E86EC3D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1F3B1BC-8552-4B7C-9DC4-AE676DABFCA7}"/>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242517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EE8DD-0905-49DF-B88D-FAAA23EAA2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7C9604-754E-4DAD-A81F-391D3742E8FC}"/>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4" name="Tijdelijke aanduiding voor voettekst 3">
            <a:extLst>
              <a:ext uri="{FF2B5EF4-FFF2-40B4-BE49-F238E27FC236}">
                <a16:creationId xmlns:a16="http://schemas.microsoft.com/office/drawing/2014/main" id="{92ABA9DD-BF6A-4575-B734-1FCC0F2F389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4647E59-D6D6-4F04-ABBE-BF72F0899DE6}"/>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73950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306FC0-B389-4FFE-97A9-A89C4AA003EC}"/>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3" name="Tijdelijke aanduiding voor voettekst 2">
            <a:extLst>
              <a:ext uri="{FF2B5EF4-FFF2-40B4-BE49-F238E27FC236}">
                <a16:creationId xmlns:a16="http://schemas.microsoft.com/office/drawing/2014/main" id="{D5290F7A-27BD-48D7-A7EB-8B5AED288F7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F37706-C0DC-46C1-BC16-7B968247E101}"/>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71945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EE7AF-AA59-4000-8D36-C1E2206266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10D77DC-9202-41AA-B462-69B8D006E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8D56F3D-94EC-42E6-A236-A78CED48D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E6E956-A297-487A-B770-D629E0D37EBB}"/>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6" name="Tijdelijke aanduiding voor voettekst 5">
            <a:extLst>
              <a:ext uri="{FF2B5EF4-FFF2-40B4-BE49-F238E27FC236}">
                <a16:creationId xmlns:a16="http://schemas.microsoft.com/office/drawing/2014/main" id="{2A2E2065-B5DF-41C1-8618-AC003C8DFA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A34D4E-CFF2-4CFB-8FD4-0BE8086C70BB}"/>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11494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0E11E-13F8-4259-8D68-4312865344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52324A7-19AF-45C1-B280-8EE866D19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602015D-F960-4D17-B8D6-65E86886F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8F959C-C2B3-4225-98F2-75708EF1CAFD}"/>
              </a:ext>
            </a:extLst>
          </p:cNvPr>
          <p:cNvSpPr>
            <a:spLocks noGrp="1"/>
          </p:cNvSpPr>
          <p:nvPr>
            <p:ph type="dt" sz="half" idx="10"/>
          </p:nvPr>
        </p:nvSpPr>
        <p:spPr/>
        <p:txBody>
          <a:bodyPr/>
          <a:lstStyle/>
          <a:p>
            <a:fld id="{F765E17A-DAE1-4B61-9959-E8D5F942B966}" type="datetimeFigureOut">
              <a:rPr lang="nl-NL" smtClean="0"/>
              <a:t>18-6-2020</a:t>
            </a:fld>
            <a:endParaRPr lang="nl-NL"/>
          </a:p>
        </p:txBody>
      </p:sp>
      <p:sp>
        <p:nvSpPr>
          <p:cNvPr id="6" name="Tijdelijke aanduiding voor voettekst 5">
            <a:extLst>
              <a:ext uri="{FF2B5EF4-FFF2-40B4-BE49-F238E27FC236}">
                <a16:creationId xmlns:a16="http://schemas.microsoft.com/office/drawing/2014/main" id="{09FE6434-F7E4-44BE-90C8-BADBC1D003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0E206D-7E98-46C1-BC5E-A8B8648F66D3}"/>
              </a:ext>
            </a:extLst>
          </p:cNvPr>
          <p:cNvSpPr>
            <a:spLocks noGrp="1"/>
          </p:cNvSpPr>
          <p:nvPr>
            <p:ph type="sldNum" sz="quarter" idx="12"/>
          </p:nvPr>
        </p:nvSpPr>
        <p:spPr/>
        <p:txBody>
          <a:bodyPr/>
          <a:lstStyle/>
          <a:p>
            <a:fld id="{DCEF052C-5222-4FF8-90DE-9B187BDA82F4}" type="slidenum">
              <a:rPr lang="nl-NL" smtClean="0"/>
              <a:t>‹nr.›</a:t>
            </a:fld>
            <a:endParaRPr lang="nl-NL"/>
          </a:p>
        </p:txBody>
      </p:sp>
    </p:spTree>
    <p:extLst>
      <p:ext uri="{BB962C8B-B14F-4D97-AF65-F5344CB8AC3E}">
        <p14:creationId xmlns:p14="http://schemas.microsoft.com/office/powerpoint/2010/main" val="45990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7A4EA3-FF84-4FB5-98D5-95744F1FE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7EA981-AF3B-47FF-B532-5778B8389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BAFF4A-135C-4128-916F-342C1A4A3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5E17A-DAE1-4B61-9959-E8D5F942B966}"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50D607F9-E99C-44A0-BF76-16FC98550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415F3A-1C45-4002-904F-4E1379DCE2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F052C-5222-4FF8-90DE-9B187BDA82F4}" type="slidenum">
              <a:rPr lang="nl-NL" smtClean="0"/>
              <a:t>‹nr.›</a:t>
            </a:fld>
            <a:endParaRPr lang="nl-NL"/>
          </a:p>
        </p:txBody>
      </p:sp>
    </p:spTree>
    <p:extLst>
      <p:ext uri="{BB962C8B-B14F-4D97-AF65-F5344CB8AC3E}">
        <p14:creationId xmlns:p14="http://schemas.microsoft.com/office/powerpoint/2010/main" val="352118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FC6F84-19B5-4B2A-A392-4B5C17F88CAB}"/>
              </a:ext>
            </a:extLst>
          </p:cNvPr>
          <p:cNvSpPr>
            <a:spLocks noGrp="1"/>
          </p:cNvSpPr>
          <p:nvPr>
            <p:ph type="ctrTitle"/>
          </p:nvPr>
        </p:nvSpPr>
        <p:spPr>
          <a:xfrm>
            <a:off x="8932498" y="2023110"/>
            <a:ext cx="3099081" cy="2846070"/>
          </a:xfrm>
        </p:spPr>
        <p:txBody>
          <a:bodyPr anchor="ctr">
            <a:normAutofit/>
          </a:bodyPr>
          <a:lstStyle/>
          <a:p>
            <a:pPr algn="l"/>
            <a:r>
              <a:rPr lang="nl-NL" sz="2000" b="1" dirty="0"/>
              <a:t> Deskundigheidsbevordering</a:t>
            </a:r>
          </a:p>
        </p:txBody>
      </p:sp>
      <p:sp>
        <p:nvSpPr>
          <p:cNvPr id="3" name="Ondertitel 2">
            <a:extLst>
              <a:ext uri="{FF2B5EF4-FFF2-40B4-BE49-F238E27FC236}">
                <a16:creationId xmlns:a16="http://schemas.microsoft.com/office/drawing/2014/main" id="{D4DC7DEB-DC1E-419F-90FA-20CB3F3C0C51}"/>
              </a:ext>
            </a:extLst>
          </p:cNvPr>
          <p:cNvSpPr>
            <a:spLocks noGrp="1"/>
          </p:cNvSpPr>
          <p:nvPr>
            <p:ph type="subTitle" idx="1"/>
          </p:nvPr>
        </p:nvSpPr>
        <p:spPr>
          <a:xfrm>
            <a:off x="9267908" y="4572000"/>
            <a:ext cx="2446465" cy="1692648"/>
          </a:xfrm>
        </p:spPr>
        <p:txBody>
          <a:bodyPr>
            <a:normAutofit/>
          </a:bodyPr>
          <a:lstStyle/>
          <a:p>
            <a:pPr algn="l"/>
            <a:r>
              <a:rPr lang="nl-NL" sz="1800" dirty="0"/>
              <a:t>PIT 10</a:t>
            </a:r>
          </a:p>
          <a:p>
            <a:pPr algn="l"/>
            <a:r>
              <a:rPr lang="nl-NL" sz="1800" dirty="0"/>
              <a:t>Les 6</a:t>
            </a:r>
          </a:p>
          <a:p>
            <a:pPr algn="l"/>
            <a:r>
              <a:rPr lang="nl-NL" sz="1800" dirty="0"/>
              <a:t>18 juni 2020</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st&#10;&#10;Automatisch gegenereerde beschrijving">
            <a:extLst>
              <a:ext uri="{FF2B5EF4-FFF2-40B4-BE49-F238E27FC236}">
                <a16:creationId xmlns:a16="http://schemas.microsoft.com/office/drawing/2014/main" id="{7A7C2589-8B55-45D0-9AAE-9F32FE975032}"/>
              </a:ext>
            </a:extLst>
          </p:cNvPr>
          <p:cNvPicPr>
            <a:picLocks noChangeAspect="1"/>
          </p:cNvPicPr>
          <p:nvPr/>
        </p:nvPicPr>
        <p:blipFill rotWithShape="1">
          <a:blip r:embed="rId2"/>
          <a:srcRect t="7547" r="1" b="3490"/>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1A534EDA-4F84-439C-813A-3ABD1E987739}"/>
              </a:ext>
            </a:extLst>
          </p:cNvPr>
          <p:cNvPicPr>
            <a:picLocks noChangeAspect="1"/>
          </p:cNvPicPr>
          <p:nvPr/>
        </p:nvPicPr>
        <p:blipFill>
          <a:blip r:embed="rId3"/>
          <a:stretch>
            <a:fillRect/>
          </a:stretch>
        </p:blipFill>
        <p:spPr>
          <a:xfrm>
            <a:off x="50042" y="468865"/>
            <a:ext cx="8334675" cy="5583078"/>
          </a:xfrm>
          <a:prstGeom prst="rect">
            <a:avLst/>
          </a:prstGeom>
        </p:spPr>
      </p:pic>
    </p:spTree>
    <p:extLst>
      <p:ext uri="{BB962C8B-B14F-4D97-AF65-F5344CB8AC3E}">
        <p14:creationId xmlns:p14="http://schemas.microsoft.com/office/powerpoint/2010/main" val="14918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90232" y="0"/>
            <a:ext cx="3808268" cy="4209288"/>
          </a:xfrm>
        </p:spPr>
        <p:txBody>
          <a:bodyPr>
            <a:normAutofit/>
          </a:bodyPr>
          <a:lstStyle/>
          <a:p>
            <a:r>
              <a:rPr lang="nl-NL" sz="5600" dirty="0">
                <a:solidFill>
                  <a:srgbClr val="FF0000"/>
                </a:solidFill>
              </a:rPr>
              <a:t>Voorbeeld</a:t>
            </a:r>
            <a:br>
              <a:rPr lang="nl-NL" sz="5600" dirty="0">
                <a:solidFill>
                  <a:srgbClr val="FF0000"/>
                </a:solidFill>
              </a:rPr>
            </a:br>
            <a:r>
              <a:rPr lang="nl-NL" sz="5600" dirty="0">
                <a:solidFill>
                  <a:srgbClr val="FF0000"/>
                </a:solidFill>
              </a:rPr>
              <a:t>APA-stijl</a:t>
            </a:r>
            <a:br>
              <a:rPr lang="nl-NL" sz="5600" dirty="0">
                <a:solidFill>
                  <a:srgbClr val="FF0000"/>
                </a:solidFill>
              </a:rPr>
            </a:b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212102" y="932240"/>
            <a:ext cx="7162799" cy="4993519"/>
          </a:xfrm>
        </p:spPr>
        <p:txBody>
          <a:bodyPr>
            <a:normAutofit/>
          </a:bodyPr>
          <a:lstStyle/>
          <a:p>
            <a:pPr marL="0" indent="0">
              <a:buNone/>
            </a:pPr>
            <a:r>
              <a:rPr lang="nl-NL" b="1" dirty="0"/>
              <a:t>Als je tekst citeert uit een boek.</a:t>
            </a:r>
          </a:p>
          <a:p>
            <a:pPr marL="0" indent="0">
              <a:buNone/>
            </a:pPr>
            <a:endParaRPr lang="nl-NL" dirty="0"/>
          </a:p>
          <a:p>
            <a:pPr marL="0" indent="0">
              <a:buNone/>
            </a:pPr>
            <a:r>
              <a:rPr lang="nl-NL" dirty="0"/>
              <a:t>En in je literatuurlijst staat het als volgt:</a:t>
            </a:r>
          </a:p>
          <a:p>
            <a:pPr marL="0" indent="0">
              <a:buNone/>
            </a:pPr>
            <a:endParaRPr lang="nl-NL" dirty="0"/>
          </a:p>
          <a:p>
            <a:pPr marL="0" indent="0">
              <a:buNone/>
            </a:pPr>
            <a:r>
              <a:rPr lang="nl-NL" dirty="0" err="1"/>
              <a:t>Kanne</a:t>
            </a:r>
            <a:r>
              <a:rPr lang="nl-NL" dirty="0"/>
              <a:t>, M. (2016). </a:t>
            </a:r>
            <a:r>
              <a:rPr lang="nl-NL" i="1" dirty="0"/>
              <a:t>Co-creatie van goede zorg. </a:t>
            </a:r>
            <a:r>
              <a:rPr lang="nl-NL" i="1" dirty="0" err="1"/>
              <a:t>Ehtische</a:t>
            </a:r>
            <a:r>
              <a:rPr lang="nl-NL" i="1" dirty="0"/>
              <a:t> vragen, moreel beraad en normatieve professionalisering in de zorg en het sociaal werk. </a:t>
            </a:r>
            <a:r>
              <a:rPr lang="nl-NL" dirty="0"/>
              <a:t>Delft: Academische uitgeverij </a:t>
            </a:r>
            <a:r>
              <a:rPr lang="nl-NL" dirty="0" err="1"/>
              <a:t>Eburon</a:t>
            </a:r>
            <a:r>
              <a:rPr lang="nl-NL" dirty="0"/>
              <a:t>.</a:t>
            </a:r>
          </a:p>
        </p:txBody>
      </p:sp>
      <p:pic>
        <p:nvPicPr>
          <p:cNvPr id="5" name="Afbeelding 4">
            <a:extLst>
              <a:ext uri="{FF2B5EF4-FFF2-40B4-BE49-F238E27FC236}">
                <a16:creationId xmlns:a16="http://schemas.microsoft.com/office/drawing/2014/main" id="{840BF6C1-915C-4EF1-8113-F5EDD7C17159}"/>
              </a:ext>
            </a:extLst>
          </p:cNvPr>
          <p:cNvPicPr>
            <a:picLocks noChangeAspect="1"/>
          </p:cNvPicPr>
          <p:nvPr/>
        </p:nvPicPr>
        <p:blipFill>
          <a:blip r:embed="rId2"/>
          <a:stretch>
            <a:fillRect/>
          </a:stretch>
        </p:blipFill>
        <p:spPr>
          <a:xfrm>
            <a:off x="590232" y="2807652"/>
            <a:ext cx="2506259" cy="3540588"/>
          </a:xfrm>
          <a:prstGeom prst="rect">
            <a:avLst/>
          </a:prstGeom>
        </p:spPr>
      </p:pic>
    </p:spTree>
    <p:extLst>
      <p:ext uri="{BB962C8B-B14F-4D97-AF65-F5344CB8AC3E}">
        <p14:creationId xmlns:p14="http://schemas.microsoft.com/office/powerpoint/2010/main" val="18656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864942" y="-42945"/>
            <a:ext cx="3808268" cy="4209288"/>
          </a:xfrm>
        </p:spPr>
        <p:txBody>
          <a:bodyPr>
            <a:normAutofit/>
          </a:bodyPr>
          <a:lstStyle/>
          <a:p>
            <a:r>
              <a:rPr lang="nl-NL" sz="5600" dirty="0">
                <a:solidFill>
                  <a:srgbClr val="FF0000"/>
                </a:solidFill>
              </a:rPr>
              <a:t>Voorbeeld</a:t>
            </a:r>
            <a:br>
              <a:rPr lang="nl-NL" sz="5600" dirty="0">
                <a:solidFill>
                  <a:srgbClr val="FF0000"/>
                </a:solidFill>
              </a:rPr>
            </a:br>
            <a:r>
              <a:rPr lang="nl-NL" sz="5600" dirty="0">
                <a:solidFill>
                  <a:srgbClr val="FF0000"/>
                </a:solidFill>
              </a:rPr>
              <a:t>APA-stijl</a:t>
            </a:r>
            <a:br>
              <a:rPr lang="nl-NL" sz="5600" dirty="0">
                <a:solidFill>
                  <a:srgbClr val="FF0000"/>
                </a:solidFill>
              </a:rPr>
            </a:b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307840" y="932240"/>
            <a:ext cx="7162799" cy="5362028"/>
          </a:xfrm>
        </p:spPr>
        <p:txBody>
          <a:bodyPr>
            <a:normAutofit fontScale="77500" lnSpcReduction="20000"/>
          </a:bodyPr>
          <a:lstStyle/>
          <a:p>
            <a:pPr marL="0" indent="0">
              <a:buNone/>
            </a:pPr>
            <a:r>
              <a:rPr lang="nl-NL" b="1" dirty="0"/>
              <a:t>Als je tekst gebruikt van een website.</a:t>
            </a:r>
          </a:p>
          <a:p>
            <a:pPr marL="0" indent="0">
              <a:buNone/>
            </a:pPr>
            <a:endParaRPr lang="nl-NL" dirty="0"/>
          </a:p>
          <a:p>
            <a:pPr marL="0" indent="0">
              <a:buNone/>
            </a:pPr>
            <a:r>
              <a:rPr lang="nl-NL" dirty="0"/>
              <a:t>In je verslag staat het dan als volgt:</a:t>
            </a:r>
          </a:p>
          <a:p>
            <a:pPr marL="0" indent="0">
              <a:buNone/>
            </a:pPr>
            <a:endParaRPr lang="nl-NL" dirty="0"/>
          </a:p>
          <a:p>
            <a:pPr marL="0" indent="0">
              <a:buNone/>
            </a:pPr>
            <a:endParaRPr lang="nl-NL" dirty="0"/>
          </a:p>
          <a:p>
            <a:pPr marL="0" indent="0">
              <a:buNone/>
            </a:pPr>
            <a:r>
              <a:rPr lang="nl-NL" sz="3300" dirty="0"/>
              <a:t>Ton van Hulst beschrijft op de website van </a:t>
            </a:r>
            <a:r>
              <a:rPr lang="nl-NL" sz="3300" dirty="0" err="1"/>
              <a:t>Movisie</a:t>
            </a:r>
            <a:r>
              <a:rPr lang="nl-NL" sz="3300" dirty="0"/>
              <a:t> eigen regie (ook wel zelfredzaamheid) als het vermogen om dagelijkse activiteiten zelfstandig te kunnen doen. Denk aan </a:t>
            </a:r>
            <a:r>
              <a:rPr lang="nl-NL" sz="3300" dirty="0" err="1"/>
              <a:t>daginvulling</a:t>
            </a:r>
            <a:r>
              <a:rPr lang="nl-NL" sz="3300" dirty="0"/>
              <a:t>, administratie of relaties onderhouden. Begrippen die vaak in dit verband worden genoemd zijn eigen kracht (zelf kunnen), eigen regie (zelf bepalen) en eigen verantwoordelijkheid (zelf moeten of mogen). Mensen zijn óók zelfredzaam als ze met mensen in hun omgeving hulp organiseren. Dit noemen we </a:t>
            </a:r>
            <a:r>
              <a:rPr lang="nl-NL" sz="3300" dirty="0" err="1"/>
              <a:t>samenredzaam</a:t>
            </a:r>
            <a:r>
              <a:rPr lang="nl-NL" sz="3300" dirty="0"/>
              <a:t>, aldus Ton van Hulst.</a:t>
            </a:r>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B6738B15-9334-483E-93AF-5247C90CE345}"/>
              </a:ext>
            </a:extLst>
          </p:cNvPr>
          <p:cNvPicPr>
            <a:picLocks noChangeAspect="1"/>
          </p:cNvPicPr>
          <p:nvPr/>
        </p:nvPicPr>
        <p:blipFill>
          <a:blip r:embed="rId2"/>
          <a:stretch>
            <a:fillRect/>
          </a:stretch>
        </p:blipFill>
        <p:spPr>
          <a:xfrm>
            <a:off x="721361" y="3139122"/>
            <a:ext cx="3028950" cy="1514475"/>
          </a:xfrm>
          <a:prstGeom prst="rect">
            <a:avLst/>
          </a:prstGeom>
        </p:spPr>
      </p:pic>
    </p:spTree>
    <p:extLst>
      <p:ext uri="{BB962C8B-B14F-4D97-AF65-F5344CB8AC3E}">
        <p14:creationId xmlns:p14="http://schemas.microsoft.com/office/powerpoint/2010/main" val="368000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90232" y="0"/>
            <a:ext cx="3808268" cy="4209288"/>
          </a:xfrm>
        </p:spPr>
        <p:txBody>
          <a:bodyPr>
            <a:normAutofit/>
          </a:bodyPr>
          <a:lstStyle/>
          <a:p>
            <a:r>
              <a:rPr lang="nl-NL" sz="5600" dirty="0">
                <a:solidFill>
                  <a:srgbClr val="FF0000"/>
                </a:solidFill>
              </a:rPr>
              <a:t>Voorbeeld</a:t>
            </a:r>
            <a:br>
              <a:rPr lang="nl-NL" sz="5600" dirty="0">
                <a:solidFill>
                  <a:srgbClr val="FF0000"/>
                </a:solidFill>
              </a:rPr>
            </a:br>
            <a:r>
              <a:rPr lang="nl-NL" sz="5600" dirty="0">
                <a:solidFill>
                  <a:srgbClr val="FF0000"/>
                </a:solidFill>
              </a:rPr>
              <a:t>APA-stijl</a:t>
            </a:r>
            <a:br>
              <a:rPr lang="nl-NL" sz="5600" dirty="0">
                <a:solidFill>
                  <a:srgbClr val="FF0000"/>
                </a:solidFill>
              </a:rPr>
            </a:b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212102" y="932240"/>
            <a:ext cx="7162799" cy="4993519"/>
          </a:xfrm>
        </p:spPr>
        <p:txBody>
          <a:bodyPr>
            <a:normAutofit/>
          </a:bodyPr>
          <a:lstStyle/>
          <a:p>
            <a:pPr marL="0" indent="0">
              <a:buNone/>
            </a:pPr>
            <a:r>
              <a:rPr lang="nl-NL" b="1" dirty="0"/>
              <a:t>Als je tekst gebruikt van een website.</a:t>
            </a:r>
          </a:p>
          <a:p>
            <a:pPr marL="0" indent="0">
              <a:buNone/>
            </a:pPr>
            <a:endParaRPr lang="nl-NL" dirty="0"/>
          </a:p>
          <a:p>
            <a:pPr marL="0" indent="0">
              <a:buNone/>
            </a:pPr>
            <a:r>
              <a:rPr lang="nl-NL" dirty="0"/>
              <a:t>En in je literatuurlijst staat het als volgt:</a:t>
            </a:r>
          </a:p>
          <a:p>
            <a:pPr marL="0" indent="0">
              <a:buNone/>
            </a:pPr>
            <a:endParaRPr lang="nl-NL" dirty="0"/>
          </a:p>
          <a:p>
            <a:pPr marL="0" indent="0">
              <a:buNone/>
            </a:pPr>
            <a:r>
              <a:rPr lang="nl-NL" dirty="0"/>
              <a:t>Hulst, T. van (2020, 24 maart). Eigen regie. Wat weten we en waar staan we? Geraadpleegd van https://www.movisie.nl/artikel/eigen-regie-wat-weten-we-waar-staan-we</a:t>
            </a:r>
          </a:p>
        </p:txBody>
      </p:sp>
      <p:pic>
        <p:nvPicPr>
          <p:cNvPr id="4" name="Afbeelding 3">
            <a:extLst>
              <a:ext uri="{FF2B5EF4-FFF2-40B4-BE49-F238E27FC236}">
                <a16:creationId xmlns:a16="http://schemas.microsoft.com/office/drawing/2014/main" id="{FC57D0B5-0746-468D-9589-41AF32D84CBA}"/>
              </a:ext>
            </a:extLst>
          </p:cNvPr>
          <p:cNvPicPr>
            <a:picLocks noChangeAspect="1"/>
          </p:cNvPicPr>
          <p:nvPr/>
        </p:nvPicPr>
        <p:blipFill>
          <a:blip r:embed="rId2"/>
          <a:stretch>
            <a:fillRect/>
          </a:stretch>
        </p:blipFill>
        <p:spPr>
          <a:xfrm>
            <a:off x="605028" y="3009113"/>
            <a:ext cx="3028950" cy="1514475"/>
          </a:xfrm>
          <a:prstGeom prst="rect">
            <a:avLst/>
          </a:prstGeom>
        </p:spPr>
      </p:pic>
    </p:spTree>
    <p:extLst>
      <p:ext uri="{BB962C8B-B14F-4D97-AF65-F5344CB8AC3E}">
        <p14:creationId xmlns:p14="http://schemas.microsoft.com/office/powerpoint/2010/main" val="269288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864942" y="-42945"/>
            <a:ext cx="3808268" cy="4209288"/>
          </a:xfrm>
        </p:spPr>
        <p:txBody>
          <a:bodyPr>
            <a:normAutofit/>
          </a:bodyPr>
          <a:lstStyle/>
          <a:p>
            <a:r>
              <a:rPr lang="nl-NL" sz="5600" dirty="0">
                <a:solidFill>
                  <a:srgbClr val="FF0000"/>
                </a:solidFill>
              </a:rPr>
              <a:t>Voorbeeld</a:t>
            </a:r>
            <a:br>
              <a:rPr lang="nl-NL" sz="5600" dirty="0">
                <a:solidFill>
                  <a:srgbClr val="FF0000"/>
                </a:solidFill>
              </a:rPr>
            </a:br>
            <a:r>
              <a:rPr lang="nl-NL" sz="5600" dirty="0">
                <a:solidFill>
                  <a:srgbClr val="FF0000"/>
                </a:solidFill>
              </a:rPr>
              <a:t>APA-stijl</a:t>
            </a:r>
            <a:br>
              <a:rPr lang="nl-NL" sz="5600" dirty="0">
                <a:solidFill>
                  <a:srgbClr val="FF0000"/>
                </a:solidFill>
              </a:rPr>
            </a:b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307840" y="932240"/>
            <a:ext cx="7162799" cy="4993519"/>
          </a:xfrm>
        </p:spPr>
        <p:txBody>
          <a:bodyPr>
            <a:normAutofit/>
          </a:bodyPr>
          <a:lstStyle/>
          <a:p>
            <a:pPr marL="0" indent="0">
              <a:buNone/>
            </a:pPr>
            <a:r>
              <a:rPr lang="nl-NL" b="1" dirty="0"/>
              <a:t>Als je tekst gebruikt uit een artikel.</a:t>
            </a:r>
          </a:p>
          <a:p>
            <a:pPr marL="0" indent="0">
              <a:buNone/>
            </a:pPr>
            <a:endParaRPr lang="nl-NL" dirty="0"/>
          </a:p>
          <a:p>
            <a:pPr marL="0" indent="0">
              <a:buNone/>
            </a:pPr>
            <a:r>
              <a:rPr lang="nl-NL" dirty="0"/>
              <a:t>In je verslag staat het dan als volgt:</a:t>
            </a:r>
          </a:p>
          <a:p>
            <a:pPr marL="0" indent="0">
              <a:buNone/>
            </a:pPr>
            <a:endParaRPr lang="nl-NL" dirty="0"/>
          </a:p>
          <a:p>
            <a:pPr marL="0" indent="0">
              <a:buNone/>
            </a:pPr>
            <a:r>
              <a:rPr lang="nl-NL" dirty="0"/>
              <a:t>In het artikel ‘Ik moest kiezen of ik mijn vader of mijn moeder wilde zien’ van Eva Prins (2020) beschrijft zij de effecten van corona onder jongeren. Zij schrijft dat de coronacrisis jongeren in jeugdhulp hard heeft getroffen. </a:t>
            </a:r>
          </a:p>
          <a:p>
            <a:pPr marL="0" indent="0">
              <a:buNone/>
            </a:pPr>
            <a:endParaRPr lang="nl-NL" dirty="0"/>
          </a:p>
        </p:txBody>
      </p:sp>
      <p:pic>
        <p:nvPicPr>
          <p:cNvPr id="5" name="Afbeelding 4">
            <a:extLst>
              <a:ext uri="{FF2B5EF4-FFF2-40B4-BE49-F238E27FC236}">
                <a16:creationId xmlns:a16="http://schemas.microsoft.com/office/drawing/2014/main" id="{78A29DE4-51BB-42E8-8285-11E988CC63BB}"/>
              </a:ext>
            </a:extLst>
          </p:cNvPr>
          <p:cNvPicPr>
            <a:picLocks noChangeAspect="1"/>
          </p:cNvPicPr>
          <p:nvPr/>
        </p:nvPicPr>
        <p:blipFill>
          <a:blip r:embed="rId2"/>
          <a:stretch>
            <a:fillRect/>
          </a:stretch>
        </p:blipFill>
        <p:spPr>
          <a:xfrm>
            <a:off x="721361" y="2651760"/>
            <a:ext cx="3007345" cy="3745230"/>
          </a:xfrm>
          <a:prstGeom prst="rect">
            <a:avLst/>
          </a:prstGeom>
        </p:spPr>
      </p:pic>
    </p:spTree>
    <p:extLst>
      <p:ext uri="{BB962C8B-B14F-4D97-AF65-F5344CB8AC3E}">
        <p14:creationId xmlns:p14="http://schemas.microsoft.com/office/powerpoint/2010/main" val="333298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90232" y="0"/>
            <a:ext cx="3808268" cy="4209288"/>
          </a:xfrm>
        </p:spPr>
        <p:txBody>
          <a:bodyPr>
            <a:normAutofit/>
          </a:bodyPr>
          <a:lstStyle/>
          <a:p>
            <a:r>
              <a:rPr lang="nl-NL" sz="5600" dirty="0">
                <a:solidFill>
                  <a:srgbClr val="FF0000"/>
                </a:solidFill>
              </a:rPr>
              <a:t>Voorbeeld</a:t>
            </a:r>
            <a:br>
              <a:rPr lang="nl-NL" sz="5600" dirty="0">
                <a:solidFill>
                  <a:srgbClr val="FF0000"/>
                </a:solidFill>
              </a:rPr>
            </a:br>
            <a:r>
              <a:rPr lang="nl-NL" sz="5600" dirty="0">
                <a:solidFill>
                  <a:srgbClr val="FF0000"/>
                </a:solidFill>
              </a:rPr>
              <a:t>APA-stijl</a:t>
            </a:r>
            <a:br>
              <a:rPr lang="nl-NL" sz="5600" dirty="0">
                <a:solidFill>
                  <a:srgbClr val="FF0000"/>
                </a:solidFill>
              </a:rPr>
            </a:b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212102" y="390702"/>
            <a:ext cx="7389666" cy="4993519"/>
          </a:xfrm>
        </p:spPr>
        <p:txBody>
          <a:bodyPr>
            <a:normAutofit lnSpcReduction="10000"/>
          </a:bodyPr>
          <a:lstStyle/>
          <a:p>
            <a:pPr marL="0" indent="0">
              <a:buNone/>
            </a:pPr>
            <a:r>
              <a:rPr lang="nl-NL" b="1" dirty="0"/>
              <a:t>Als je tekst gebruikt uit een artikel.</a:t>
            </a:r>
          </a:p>
          <a:p>
            <a:pPr marL="0" indent="0">
              <a:buNone/>
            </a:pPr>
            <a:endParaRPr lang="nl-NL" dirty="0"/>
          </a:p>
          <a:p>
            <a:pPr marL="0" indent="0">
              <a:buNone/>
            </a:pPr>
            <a:r>
              <a:rPr lang="nl-NL" dirty="0"/>
              <a:t>En in je literatuurlijst staat het als volgt:</a:t>
            </a:r>
          </a:p>
          <a:p>
            <a:pPr marL="0" indent="0">
              <a:buNone/>
            </a:pPr>
            <a:endParaRPr lang="nl-NL" dirty="0"/>
          </a:p>
          <a:p>
            <a:pPr marL="0" indent="0">
              <a:buNone/>
            </a:pPr>
            <a:r>
              <a:rPr lang="nl-NL" dirty="0"/>
              <a:t>Hulst, E. (2020). Ik moest kiezen of ik mijn vader of mijn moeder wilde zien. Https://www.zorgwelzijn.nl/ik-moest-kiezen-of-ik-mijn-vader-of-moeder-wilde-zien/</a:t>
            </a:r>
          </a:p>
          <a:p>
            <a:pPr marL="0" indent="0">
              <a:buNone/>
            </a:pPr>
            <a:r>
              <a:rPr lang="nl-NL" b="1" dirty="0"/>
              <a:t>Of </a:t>
            </a:r>
          </a:p>
          <a:p>
            <a:pPr marL="0" indent="0">
              <a:buNone/>
            </a:pPr>
            <a:r>
              <a:rPr lang="nl-NL" dirty="0"/>
              <a:t>Hulst, E. (2020). Ik moest kiezen of ik mijn vader of mijn moeder wilde zien. </a:t>
            </a:r>
            <a:r>
              <a:rPr lang="nl-NL" i="1" dirty="0"/>
              <a:t>KLIK – tijdschrift voor verstandelijk gehandicaptenzorg. </a:t>
            </a:r>
            <a:r>
              <a:rPr lang="nl-NL" dirty="0"/>
              <a:t>Bladzijde 12.</a:t>
            </a:r>
          </a:p>
        </p:txBody>
      </p:sp>
      <p:pic>
        <p:nvPicPr>
          <p:cNvPr id="5" name="Afbeelding 4">
            <a:extLst>
              <a:ext uri="{FF2B5EF4-FFF2-40B4-BE49-F238E27FC236}">
                <a16:creationId xmlns:a16="http://schemas.microsoft.com/office/drawing/2014/main" id="{ED5DD540-8CB6-498A-AFE9-8AEBF433F1A4}"/>
              </a:ext>
            </a:extLst>
          </p:cNvPr>
          <p:cNvPicPr>
            <a:picLocks noChangeAspect="1"/>
          </p:cNvPicPr>
          <p:nvPr/>
        </p:nvPicPr>
        <p:blipFill>
          <a:blip r:embed="rId2"/>
          <a:stretch>
            <a:fillRect/>
          </a:stretch>
        </p:blipFill>
        <p:spPr>
          <a:xfrm>
            <a:off x="697547" y="2719009"/>
            <a:ext cx="2574957" cy="3206750"/>
          </a:xfrm>
          <a:prstGeom prst="rect">
            <a:avLst/>
          </a:prstGeom>
        </p:spPr>
      </p:pic>
    </p:spTree>
    <p:extLst>
      <p:ext uri="{BB962C8B-B14F-4D97-AF65-F5344CB8AC3E}">
        <p14:creationId xmlns:p14="http://schemas.microsoft.com/office/powerpoint/2010/main" val="194713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C9A4A9-3207-4E9C-8F36-C4E0CAD1957C}"/>
              </a:ext>
            </a:extLst>
          </p:cNvPr>
          <p:cNvSpPr>
            <a:spLocks noGrp="1"/>
          </p:cNvSpPr>
          <p:nvPr>
            <p:ph type="title"/>
          </p:nvPr>
        </p:nvSpPr>
        <p:spPr>
          <a:xfrm>
            <a:off x="1461856" y="795557"/>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Beoordelingsformulier</a:t>
            </a:r>
          </a:p>
        </p:txBody>
      </p:sp>
      <p:sp>
        <p:nvSpPr>
          <p:cNvPr id="3" name="Tijdelijke aanduiding voor inhoud 2">
            <a:extLst>
              <a:ext uri="{FF2B5EF4-FFF2-40B4-BE49-F238E27FC236}">
                <a16:creationId xmlns:a16="http://schemas.microsoft.com/office/drawing/2014/main" id="{9ACEC550-23F4-4E82-820F-E3B6B48EEDBF}"/>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dirty="0">
                <a:latin typeface="+mn-lt"/>
                <a:ea typeface="+mn-ea"/>
                <a:cs typeface="+mn-cs"/>
              </a:rPr>
              <a:t>Check </a:t>
            </a:r>
            <a:r>
              <a:rPr lang="en-US" sz="2400" kern="1200" dirty="0" err="1">
                <a:latin typeface="+mn-lt"/>
                <a:ea typeface="+mn-ea"/>
                <a:cs typeface="+mn-cs"/>
              </a:rPr>
              <a:t>dit</a:t>
            </a:r>
            <a:r>
              <a:rPr lang="en-US" sz="2400" kern="1200" dirty="0">
                <a:latin typeface="+mn-lt"/>
                <a:ea typeface="+mn-ea"/>
                <a:cs typeface="+mn-cs"/>
              </a:rPr>
              <a:t> op de wiki PIT 10!</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F11B8491-79E8-48AB-9DDA-60E5E2ACEA0A}"/>
              </a:ext>
            </a:extLst>
          </p:cNvPr>
          <p:cNvPicPr>
            <a:picLocks noChangeAspect="1"/>
          </p:cNvPicPr>
          <p:nvPr/>
        </p:nvPicPr>
        <p:blipFill>
          <a:blip r:embed="rId2"/>
          <a:stretch>
            <a:fillRect/>
          </a:stretch>
        </p:blipFill>
        <p:spPr>
          <a:xfrm>
            <a:off x="4886325" y="865838"/>
            <a:ext cx="2419350" cy="1600200"/>
          </a:xfrm>
          <a:prstGeom prst="rect">
            <a:avLst/>
          </a:prstGeom>
        </p:spPr>
      </p:pic>
    </p:spTree>
    <p:extLst>
      <p:ext uri="{BB962C8B-B14F-4D97-AF65-F5344CB8AC3E}">
        <p14:creationId xmlns:p14="http://schemas.microsoft.com/office/powerpoint/2010/main" val="8451103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FC977E-745B-4BBF-B671-0AA5E43F733B}"/>
              </a:ext>
            </a:extLst>
          </p:cNvPr>
          <p:cNvSpPr>
            <a:spLocks noGrp="1"/>
          </p:cNvSpPr>
          <p:nvPr>
            <p:ph type="title"/>
          </p:nvPr>
        </p:nvSpPr>
        <p:spPr>
          <a:xfrm>
            <a:off x="594360" y="637125"/>
            <a:ext cx="3802276" cy="5256371"/>
          </a:xfrm>
        </p:spPr>
        <p:txBody>
          <a:bodyPr>
            <a:normAutofit/>
          </a:bodyPr>
          <a:lstStyle/>
          <a:p>
            <a:r>
              <a:rPr lang="nl-NL" sz="4800"/>
              <a:t>Afronding</a:t>
            </a:r>
          </a:p>
        </p:txBody>
      </p:sp>
      <p:graphicFrame>
        <p:nvGraphicFramePr>
          <p:cNvPr id="5" name="Tijdelijke aanduiding voor inhoud 2">
            <a:extLst>
              <a:ext uri="{FF2B5EF4-FFF2-40B4-BE49-F238E27FC236}">
                <a16:creationId xmlns:a16="http://schemas.microsoft.com/office/drawing/2014/main" id="{621B9518-618E-467C-8DF9-82D336249A8F}"/>
              </a:ext>
            </a:extLst>
          </p:cNvPr>
          <p:cNvGraphicFramePr>
            <a:graphicFrameLocks noGrp="1"/>
          </p:cNvGraphicFramePr>
          <p:nvPr>
            <p:ph idx="1"/>
            <p:extLst>
              <p:ext uri="{D42A27DB-BD31-4B8C-83A1-F6EECF244321}">
                <p14:modId xmlns:p14="http://schemas.microsoft.com/office/powerpoint/2010/main" val="236274522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90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6EAC52-94FC-4572-AAD6-BE3CBBC0B27B}"/>
              </a:ext>
            </a:extLst>
          </p:cNvPr>
          <p:cNvSpPr>
            <a:spLocks noGrp="1"/>
          </p:cNvSpPr>
          <p:nvPr>
            <p:ph type="title"/>
          </p:nvPr>
        </p:nvSpPr>
        <p:spPr>
          <a:xfrm>
            <a:off x="594360" y="637125"/>
            <a:ext cx="3802276" cy="5256371"/>
          </a:xfrm>
        </p:spPr>
        <p:txBody>
          <a:bodyPr>
            <a:normAutofit/>
          </a:bodyPr>
          <a:lstStyle/>
          <a:p>
            <a:r>
              <a:rPr lang="nl-NL" dirty="0"/>
              <a:t>Lesprogramma</a:t>
            </a:r>
          </a:p>
        </p:txBody>
      </p:sp>
      <p:graphicFrame>
        <p:nvGraphicFramePr>
          <p:cNvPr id="5" name="Tijdelijke aanduiding voor inhoud 2">
            <a:extLst>
              <a:ext uri="{FF2B5EF4-FFF2-40B4-BE49-F238E27FC236}">
                <a16:creationId xmlns:a16="http://schemas.microsoft.com/office/drawing/2014/main" id="{A188A751-A426-49EC-9395-2625929A4FFD}"/>
              </a:ext>
            </a:extLst>
          </p:cNvPr>
          <p:cNvGraphicFramePr>
            <a:graphicFrameLocks noGrp="1"/>
          </p:cNvGraphicFramePr>
          <p:nvPr>
            <p:ph idx="1"/>
            <p:extLst>
              <p:ext uri="{D42A27DB-BD31-4B8C-83A1-F6EECF244321}">
                <p14:modId xmlns:p14="http://schemas.microsoft.com/office/powerpoint/2010/main" val="329474393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85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2980A-E1FF-42D2-9B87-C91AFF933C5A}"/>
              </a:ext>
            </a:extLst>
          </p:cNvPr>
          <p:cNvSpPr>
            <a:spLocks noGrp="1"/>
          </p:cNvSpPr>
          <p:nvPr>
            <p:ph type="title"/>
          </p:nvPr>
        </p:nvSpPr>
        <p:spPr>
          <a:xfrm>
            <a:off x="294969" y="98424"/>
            <a:ext cx="10515600" cy="1325563"/>
          </a:xfrm>
        </p:spPr>
        <p:txBody>
          <a:bodyPr/>
          <a:lstStyle/>
          <a:p>
            <a:r>
              <a:rPr lang="nl-NL" dirty="0"/>
              <a:t>Planning</a:t>
            </a:r>
          </a:p>
        </p:txBody>
      </p:sp>
      <p:graphicFrame>
        <p:nvGraphicFramePr>
          <p:cNvPr id="4" name="Tijdelijke aanduiding voor inhoud 3">
            <a:extLst>
              <a:ext uri="{FF2B5EF4-FFF2-40B4-BE49-F238E27FC236}">
                <a16:creationId xmlns:a16="http://schemas.microsoft.com/office/drawing/2014/main" id="{A954A970-C84A-4EB1-99F6-5F179004C228}"/>
              </a:ext>
            </a:extLst>
          </p:cNvPr>
          <p:cNvGraphicFramePr>
            <a:graphicFrameLocks noGrp="1"/>
          </p:cNvGraphicFramePr>
          <p:nvPr>
            <p:ph idx="1"/>
          </p:nvPr>
        </p:nvGraphicFramePr>
        <p:xfrm>
          <a:off x="2542032" y="347472"/>
          <a:ext cx="9454896" cy="6163053"/>
        </p:xfrm>
        <a:graphic>
          <a:graphicData uri="http://schemas.openxmlformats.org/drawingml/2006/table">
            <a:tbl>
              <a:tblPr firstRow="1" firstCol="1" bandRow="1"/>
              <a:tblGrid>
                <a:gridCol w="1664470">
                  <a:extLst>
                    <a:ext uri="{9D8B030D-6E8A-4147-A177-3AD203B41FA5}">
                      <a16:colId xmlns:a16="http://schemas.microsoft.com/office/drawing/2014/main" val="3504787795"/>
                    </a:ext>
                  </a:extLst>
                </a:gridCol>
                <a:gridCol w="5286851">
                  <a:extLst>
                    <a:ext uri="{9D8B030D-6E8A-4147-A177-3AD203B41FA5}">
                      <a16:colId xmlns:a16="http://schemas.microsoft.com/office/drawing/2014/main" val="2338467954"/>
                    </a:ext>
                  </a:extLst>
                </a:gridCol>
                <a:gridCol w="2503575">
                  <a:extLst>
                    <a:ext uri="{9D8B030D-6E8A-4147-A177-3AD203B41FA5}">
                      <a16:colId xmlns:a16="http://schemas.microsoft.com/office/drawing/2014/main" val="2166119031"/>
                    </a:ext>
                  </a:extLst>
                </a:gridCol>
              </a:tblGrid>
              <a:tr h="236390">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Data + lesweek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Inhoud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Deadlines: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21714"/>
                  </a:ext>
                </a:extLst>
              </a:tr>
              <a:tr h="1181944">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07-05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Uitleg PIT 10 + planning </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Fasen in een onderzoek</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Aan de slag (persoonlijke leervraag en vooronderzoek)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Vooronderzoek (bronnenonderzoek) + persoonlijke leervraag</a:t>
                      </a:r>
                    </a:p>
                    <a:p>
                      <a:pPr>
                        <a:spcAft>
                          <a:spcPts val="0"/>
                        </a:spcAft>
                      </a:pP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(inleveren It’s </a:t>
                      </a:r>
                      <a:r>
                        <a:rPr lang="nl-NL" sz="1100" b="1"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learning</a:t>
                      </a: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voor 13 mei 2020)</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04353"/>
                  </a:ext>
                </a:extLst>
              </a:tr>
              <a:tr h="709166">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14-05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Vraagstelling (concrete onderzoeksvraag)</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Start literatuuronderzoek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Onderzoeksvraag + minimaal 4 deelvragen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990139"/>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 i.v.m. Hemelvaart (zelfstandig aan de slag)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92651259"/>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28-05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 i.v.m. examenweek (zelfstandig aan de slag)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25020485"/>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04-06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Literatuuronderzoek</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Betrouwbare bronnen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044183"/>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Praktijkonderzoek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Literatuuronderzoek is af.</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0919153"/>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18-06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APA richtlijnen (bronvermelding + literatuurlijst)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954931"/>
                  </a:ext>
                </a:extLst>
              </a:tr>
              <a:tr h="726114">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25-06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Conclusie (hypothesen/aanbevelingen)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Inleveren PIT 10 via It’s learning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4164"/>
                    </a:solidFill>
                  </a:tcPr>
                </a:tc>
                <a:extLst>
                  <a:ext uri="{0D108BD9-81ED-4DB2-BD59-A6C34878D82A}">
                    <a16:rowId xmlns:a16="http://schemas.microsoft.com/office/drawing/2014/main" val="231140323"/>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02-06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Brief aan jezelf (terugblik periode 10 en vooruitblik periode 11 en 12 + zomervakantie).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Reflectie + vooruitblik inleveren via It’s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755850"/>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Bufferweek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Herkansing PIT 10 inleveren via It’s </a:t>
                      </a:r>
                      <a:r>
                        <a:rPr lang="nl-NL"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learning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09719973"/>
                  </a:ext>
                </a:extLst>
              </a:tr>
            </a:tbl>
          </a:graphicData>
        </a:graphic>
      </p:graphicFrame>
    </p:spTree>
    <p:extLst>
      <p:ext uri="{BB962C8B-B14F-4D97-AF65-F5344CB8AC3E}">
        <p14:creationId xmlns:p14="http://schemas.microsoft.com/office/powerpoint/2010/main" val="87278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B7075-1A55-4DA8-AB11-22199B1F32AD}"/>
              </a:ext>
            </a:extLst>
          </p:cNvPr>
          <p:cNvSpPr>
            <a:spLocks noGrp="1"/>
          </p:cNvSpPr>
          <p:nvPr>
            <p:ph type="title"/>
          </p:nvPr>
        </p:nvSpPr>
        <p:spPr>
          <a:xfrm>
            <a:off x="918099" y="409513"/>
            <a:ext cx="10515600" cy="1325563"/>
          </a:xfrm>
        </p:spPr>
        <p:txBody>
          <a:bodyPr/>
          <a:lstStyle/>
          <a:p>
            <a:r>
              <a:rPr lang="nl-NL" b="1" dirty="0"/>
              <a:t>Betrouwbare bronnen</a:t>
            </a:r>
          </a:p>
        </p:txBody>
      </p:sp>
      <p:sp>
        <p:nvSpPr>
          <p:cNvPr id="3" name="Tijdelijke aanduiding voor inhoud 2">
            <a:extLst>
              <a:ext uri="{FF2B5EF4-FFF2-40B4-BE49-F238E27FC236}">
                <a16:creationId xmlns:a16="http://schemas.microsoft.com/office/drawing/2014/main" id="{1AB5F88A-0808-4836-A9AC-197C2F80F26E}"/>
              </a:ext>
            </a:extLst>
          </p:cNvPr>
          <p:cNvSpPr>
            <a:spLocks noGrp="1"/>
          </p:cNvSpPr>
          <p:nvPr>
            <p:ph idx="1"/>
          </p:nvPr>
        </p:nvSpPr>
        <p:spPr>
          <a:xfrm>
            <a:off x="838200" y="1735076"/>
            <a:ext cx="10515600" cy="4351338"/>
          </a:xfrm>
        </p:spPr>
        <p:txBody>
          <a:bodyPr>
            <a:normAutofit/>
          </a:bodyPr>
          <a:lstStyle/>
          <a:p>
            <a:pPr marL="0" indent="0">
              <a:buNone/>
            </a:pPr>
            <a:endParaRPr lang="nl-NL" b="1" dirty="0"/>
          </a:p>
          <a:p>
            <a:r>
              <a:rPr lang="nl-NL" b="1" dirty="0"/>
              <a:t>Google wetenschap of Google </a:t>
            </a:r>
            <a:r>
              <a:rPr lang="nl-NL" b="1" dirty="0" err="1"/>
              <a:t>Scholar</a:t>
            </a:r>
            <a:endParaRPr lang="nl-NL" b="1" dirty="0"/>
          </a:p>
          <a:p>
            <a:r>
              <a:rPr lang="nl-NL" dirty="0"/>
              <a:t>Boeken zoals Maatschappelijke Zorg</a:t>
            </a:r>
          </a:p>
          <a:p>
            <a:r>
              <a:rPr lang="nl-NL" dirty="0" err="1"/>
              <a:t>Movisie</a:t>
            </a:r>
            <a:r>
              <a:rPr lang="nl-NL" dirty="0"/>
              <a:t> - website</a:t>
            </a:r>
          </a:p>
          <a:p>
            <a:r>
              <a:rPr lang="nl-NL" dirty="0"/>
              <a:t>Sociale vraagstukken - website</a:t>
            </a:r>
          </a:p>
          <a:p>
            <a:r>
              <a:rPr lang="nl-NL" dirty="0"/>
              <a:t>Bibliotheek</a:t>
            </a:r>
          </a:p>
          <a:p>
            <a:r>
              <a:rPr lang="nl-NL" dirty="0"/>
              <a:t>Bestaande archieven</a:t>
            </a:r>
          </a:p>
          <a:p>
            <a:r>
              <a:rPr lang="nl-NL" dirty="0"/>
              <a:t>Artikelen (let op de bron, geen </a:t>
            </a:r>
            <a:r>
              <a:rPr lang="nl-NL" dirty="0" err="1"/>
              <a:t>social</a:t>
            </a:r>
            <a:r>
              <a:rPr lang="nl-NL" dirty="0"/>
              <a:t> media of telegraaf bijv.)</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id="{A48A1C0C-287E-4BBC-8892-6CF1B8553691}"/>
              </a:ext>
            </a:extLst>
          </p:cNvPr>
          <p:cNvPicPr>
            <a:picLocks noChangeAspect="1"/>
          </p:cNvPicPr>
          <p:nvPr/>
        </p:nvPicPr>
        <p:blipFill>
          <a:blip r:embed="rId2"/>
          <a:stretch>
            <a:fillRect/>
          </a:stretch>
        </p:blipFill>
        <p:spPr>
          <a:xfrm>
            <a:off x="7367834" y="854592"/>
            <a:ext cx="4412094" cy="2206047"/>
          </a:xfrm>
          <a:prstGeom prst="rect">
            <a:avLst/>
          </a:prstGeom>
        </p:spPr>
      </p:pic>
    </p:spTree>
    <p:extLst>
      <p:ext uri="{BB962C8B-B14F-4D97-AF65-F5344CB8AC3E}">
        <p14:creationId xmlns:p14="http://schemas.microsoft.com/office/powerpoint/2010/main" val="147783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71512" y="552923"/>
            <a:ext cx="3808268" cy="4209288"/>
          </a:xfrm>
        </p:spPr>
        <p:txBody>
          <a:bodyPr>
            <a:normAutofit/>
          </a:bodyPr>
          <a:lstStyle/>
          <a:p>
            <a:r>
              <a:rPr lang="nl-NL" sz="5600" dirty="0">
                <a:solidFill>
                  <a:srgbClr val="FF0000"/>
                </a:solidFill>
              </a:rPr>
              <a:t>Stappen in een onderzoek</a:t>
            </a: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341719" y="1420703"/>
            <a:ext cx="5928544" cy="4995069"/>
          </a:xfrm>
        </p:spPr>
        <p:txBody>
          <a:bodyPr>
            <a:normAutofit/>
          </a:bodyPr>
          <a:lstStyle/>
          <a:p>
            <a:pPr marL="0" indent="0">
              <a:buNone/>
            </a:pPr>
            <a:r>
              <a:rPr lang="nl-NL" b="1" dirty="0"/>
              <a:t>Welke onderdelen bevat een onderzoek altijd?</a:t>
            </a:r>
          </a:p>
          <a:p>
            <a:pPr marL="0" indent="0">
              <a:buNone/>
            </a:pPr>
            <a:endParaRPr lang="nl-NL" b="1" dirty="0"/>
          </a:p>
          <a:p>
            <a:pPr marL="0" indent="0">
              <a:buNone/>
            </a:pPr>
            <a:r>
              <a:rPr lang="nl-NL" b="1" dirty="0"/>
              <a:t>Begin – Inleiding en aanleiding</a:t>
            </a:r>
          </a:p>
          <a:p>
            <a:pPr marL="0" indent="0">
              <a:buNone/>
            </a:pPr>
            <a:r>
              <a:rPr lang="nl-NL" b="1" dirty="0"/>
              <a:t>H1…………?</a:t>
            </a:r>
          </a:p>
          <a:p>
            <a:pPr marL="0" indent="0">
              <a:buNone/>
            </a:pPr>
            <a:r>
              <a:rPr lang="nl-NL" b="1" dirty="0"/>
              <a:t>H2…………?</a:t>
            </a:r>
          </a:p>
          <a:p>
            <a:pPr marL="0" indent="0">
              <a:buNone/>
            </a:pPr>
            <a:endParaRPr lang="nl-NL" b="1" dirty="0"/>
          </a:p>
          <a:p>
            <a:pPr marL="0" indent="0">
              <a:buNone/>
            </a:pPr>
            <a:r>
              <a:rPr lang="nl-NL" b="1" dirty="0"/>
              <a:t>Wie kan dit rijtje afmaken?</a:t>
            </a:r>
            <a:endParaRPr lang="nl-NL" dirty="0"/>
          </a:p>
        </p:txBody>
      </p:sp>
      <p:pic>
        <p:nvPicPr>
          <p:cNvPr id="4" name="Afbeelding 3">
            <a:extLst>
              <a:ext uri="{FF2B5EF4-FFF2-40B4-BE49-F238E27FC236}">
                <a16:creationId xmlns:a16="http://schemas.microsoft.com/office/drawing/2014/main" id="{99D4A49A-346C-4B25-AB3A-6A6743A22981}"/>
              </a:ext>
            </a:extLst>
          </p:cNvPr>
          <p:cNvPicPr>
            <a:picLocks noChangeAspect="1"/>
          </p:cNvPicPr>
          <p:nvPr/>
        </p:nvPicPr>
        <p:blipFill>
          <a:blip r:embed="rId2"/>
          <a:stretch>
            <a:fillRect/>
          </a:stretch>
        </p:blipFill>
        <p:spPr>
          <a:xfrm>
            <a:off x="671512" y="5009676"/>
            <a:ext cx="3808268" cy="1403589"/>
          </a:xfrm>
          <a:prstGeom prst="rect">
            <a:avLst/>
          </a:prstGeom>
        </p:spPr>
      </p:pic>
      <p:pic>
        <p:nvPicPr>
          <p:cNvPr id="6" name="Afbeelding 5">
            <a:extLst>
              <a:ext uri="{FF2B5EF4-FFF2-40B4-BE49-F238E27FC236}">
                <a16:creationId xmlns:a16="http://schemas.microsoft.com/office/drawing/2014/main" id="{424B1B60-4660-4BA5-AB7A-AAAA38D17DD8}"/>
              </a:ext>
            </a:extLst>
          </p:cNvPr>
          <p:cNvPicPr>
            <a:picLocks noChangeAspect="1"/>
          </p:cNvPicPr>
          <p:nvPr/>
        </p:nvPicPr>
        <p:blipFill>
          <a:blip r:embed="rId3"/>
          <a:stretch>
            <a:fillRect/>
          </a:stretch>
        </p:blipFill>
        <p:spPr>
          <a:xfrm>
            <a:off x="9271317" y="3918237"/>
            <a:ext cx="2143125" cy="2143125"/>
          </a:xfrm>
          <a:prstGeom prst="rect">
            <a:avLst/>
          </a:prstGeom>
        </p:spPr>
      </p:pic>
    </p:spTree>
    <p:extLst>
      <p:ext uri="{BB962C8B-B14F-4D97-AF65-F5344CB8AC3E}">
        <p14:creationId xmlns:p14="http://schemas.microsoft.com/office/powerpoint/2010/main" val="236607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71512" y="552923"/>
            <a:ext cx="3808268" cy="4209288"/>
          </a:xfrm>
        </p:spPr>
        <p:txBody>
          <a:bodyPr>
            <a:normAutofit/>
          </a:bodyPr>
          <a:lstStyle/>
          <a:p>
            <a:r>
              <a:rPr lang="nl-NL" sz="5600" dirty="0">
                <a:solidFill>
                  <a:srgbClr val="FF0000"/>
                </a:solidFill>
              </a:rPr>
              <a:t>APA-stijl </a:t>
            </a:r>
            <a:br>
              <a:rPr lang="nl-NL" sz="5600" dirty="0">
                <a:solidFill>
                  <a:srgbClr val="FF0000"/>
                </a:solidFill>
              </a:rPr>
            </a:br>
            <a:r>
              <a:rPr lang="nl-NL" sz="5600" dirty="0">
                <a:solidFill>
                  <a:srgbClr val="FF0000"/>
                </a:solidFill>
              </a:rPr>
              <a:t>Wat is dat eigenlijk?</a:t>
            </a: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029201" y="1864481"/>
            <a:ext cx="7162799" cy="4993519"/>
          </a:xfrm>
        </p:spPr>
        <p:txBody>
          <a:bodyPr>
            <a:normAutofit/>
          </a:bodyPr>
          <a:lstStyle/>
          <a:p>
            <a:pPr marL="0" indent="0">
              <a:buNone/>
            </a:pPr>
            <a:endParaRPr lang="nl-NL" dirty="0"/>
          </a:p>
          <a:p>
            <a:pPr marL="0" indent="0">
              <a:buNone/>
            </a:pPr>
            <a:r>
              <a:rPr lang="nl-NL" dirty="0"/>
              <a:t>De APA-stijl is een format voor het schrijven van artikelen en onderzoeken, opgesteld door de American </a:t>
            </a:r>
            <a:r>
              <a:rPr lang="nl-NL" dirty="0" err="1"/>
              <a:t>Psychological</a:t>
            </a:r>
            <a:r>
              <a:rPr lang="nl-NL" dirty="0"/>
              <a:t> Association (APA)</a:t>
            </a:r>
          </a:p>
        </p:txBody>
      </p:sp>
      <p:pic>
        <p:nvPicPr>
          <p:cNvPr id="4" name="Afbeelding 3">
            <a:extLst>
              <a:ext uri="{FF2B5EF4-FFF2-40B4-BE49-F238E27FC236}">
                <a16:creationId xmlns:a16="http://schemas.microsoft.com/office/drawing/2014/main" id="{99D4A49A-346C-4B25-AB3A-6A6743A22981}"/>
              </a:ext>
            </a:extLst>
          </p:cNvPr>
          <p:cNvPicPr>
            <a:picLocks noChangeAspect="1"/>
          </p:cNvPicPr>
          <p:nvPr/>
        </p:nvPicPr>
        <p:blipFill>
          <a:blip r:embed="rId2"/>
          <a:stretch>
            <a:fillRect/>
          </a:stretch>
        </p:blipFill>
        <p:spPr>
          <a:xfrm>
            <a:off x="671512" y="4196876"/>
            <a:ext cx="3808268" cy="1403589"/>
          </a:xfrm>
          <a:prstGeom prst="rect">
            <a:avLst/>
          </a:prstGeom>
        </p:spPr>
      </p:pic>
    </p:spTree>
    <p:extLst>
      <p:ext uri="{BB962C8B-B14F-4D97-AF65-F5344CB8AC3E}">
        <p14:creationId xmlns:p14="http://schemas.microsoft.com/office/powerpoint/2010/main" val="293373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71512" y="552923"/>
            <a:ext cx="3808268" cy="4209288"/>
          </a:xfrm>
        </p:spPr>
        <p:txBody>
          <a:bodyPr>
            <a:normAutofit/>
          </a:bodyPr>
          <a:lstStyle/>
          <a:p>
            <a:r>
              <a:rPr lang="nl-NL" sz="5600" dirty="0">
                <a:solidFill>
                  <a:srgbClr val="FF0000"/>
                </a:solidFill>
              </a:rPr>
              <a:t>APA-stijl </a:t>
            </a:r>
            <a:br>
              <a:rPr lang="nl-NL" sz="5600" dirty="0">
                <a:solidFill>
                  <a:srgbClr val="FF0000"/>
                </a:solidFill>
              </a:rPr>
            </a:br>
            <a:r>
              <a:rPr lang="nl-NL" sz="5600" dirty="0">
                <a:solidFill>
                  <a:srgbClr val="FF0000"/>
                </a:solidFill>
              </a:rPr>
              <a:t>Wat is dat eigenlijk?</a:t>
            </a: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876800" y="1419746"/>
            <a:ext cx="7162799" cy="4993519"/>
          </a:xfrm>
        </p:spPr>
        <p:txBody>
          <a:bodyPr>
            <a:normAutofit/>
          </a:bodyPr>
          <a:lstStyle/>
          <a:p>
            <a:pPr marL="0" indent="0">
              <a:buNone/>
            </a:pPr>
            <a:r>
              <a:rPr lang="nl-NL" dirty="0"/>
              <a:t>Wie onderzoek doet voor een werkstuk of  afstudeerverslag maakt gebruik van bestaande literatuur en andere informatiebronnen.</a:t>
            </a:r>
          </a:p>
          <a:p>
            <a:pPr marL="0" indent="0">
              <a:buNone/>
            </a:pPr>
            <a:r>
              <a:rPr lang="nl-NL" dirty="0"/>
              <a:t>Dat is toegestaan, maar teksten en ideeën van anderen mogen </a:t>
            </a:r>
            <a:r>
              <a:rPr lang="nl-NL" b="1" dirty="0"/>
              <a:t>niet </a:t>
            </a:r>
            <a:r>
              <a:rPr lang="nl-NL" dirty="0"/>
              <a:t>zomaar in een eigen document overgenomen worden.</a:t>
            </a:r>
          </a:p>
          <a:p>
            <a:pPr marL="0" indent="0">
              <a:buNone/>
            </a:pPr>
            <a:r>
              <a:rPr lang="nl-NL" dirty="0"/>
              <a:t>Bronvermelding is verplicht. Dit betekent dat er een verwijzing in de tekst gezet moet worden waaruit blijkt wat de oorspronkelijke bron is. Wie dat niet doet maakt zich schuldig aan plagiaat. </a:t>
            </a:r>
          </a:p>
        </p:txBody>
      </p:sp>
      <p:pic>
        <p:nvPicPr>
          <p:cNvPr id="4" name="Afbeelding 3">
            <a:extLst>
              <a:ext uri="{FF2B5EF4-FFF2-40B4-BE49-F238E27FC236}">
                <a16:creationId xmlns:a16="http://schemas.microsoft.com/office/drawing/2014/main" id="{99D4A49A-346C-4B25-AB3A-6A6743A22981}"/>
              </a:ext>
            </a:extLst>
          </p:cNvPr>
          <p:cNvPicPr>
            <a:picLocks noChangeAspect="1"/>
          </p:cNvPicPr>
          <p:nvPr/>
        </p:nvPicPr>
        <p:blipFill>
          <a:blip r:embed="rId2"/>
          <a:stretch>
            <a:fillRect/>
          </a:stretch>
        </p:blipFill>
        <p:spPr>
          <a:xfrm>
            <a:off x="671512" y="5009676"/>
            <a:ext cx="3808268" cy="1403589"/>
          </a:xfrm>
          <a:prstGeom prst="rect">
            <a:avLst/>
          </a:prstGeom>
        </p:spPr>
      </p:pic>
    </p:spTree>
    <p:extLst>
      <p:ext uri="{BB962C8B-B14F-4D97-AF65-F5344CB8AC3E}">
        <p14:creationId xmlns:p14="http://schemas.microsoft.com/office/powerpoint/2010/main" val="229346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71512" y="552923"/>
            <a:ext cx="3808268" cy="4209288"/>
          </a:xfrm>
        </p:spPr>
        <p:txBody>
          <a:bodyPr>
            <a:normAutofit/>
          </a:bodyPr>
          <a:lstStyle/>
          <a:p>
            <a:r>
              <a:rPr lang="nl-NL" sz="5600" dirty="0">
                <a:solidFill>
                  <a:srgbClr val="FF0000"/>
                </a:solidFill>
              </a:rPr>
              <a:t>APA-stijl</a:t>
            </a:r>
            <a:br>
              <a:rPr lang="nl-NL" sz="5600" dirty="0">
                <a:solidFill>
                  <a:srgbClr val="FF0000"/>
                </a:solidFill>
              </a:rPr>
            </a:br>
            <a:r>
              <a:rPr lang="nl-NL" sz="5600" dirty="0">
                <a:solidFill>
                  <a:srgbClr val="FF0000"/>
                </a:solidFill>
              </a:rPr>
              <a:t>Wat is het doel?</a:t>
            </a: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866640" y="932240"/>
            <a:ext cx="7162799" cy="4993519"/>
          </a:xfrm>
        </p:spPr>
        <p:txBody>
          <a:bodyPr>
            <a:normAutofit/>
          </a:bodyPr>
          <a:lstStyle/>
          <a:p>
            <a:pPr marL="0" indent="0">
              <a:buNone/>
            </a:pPr>
            <a:r>
              <a:rPr lang="nl-NL" dirty="0"/>
              <a:t>Het doel van bronvermelding is:</a:t>
            </a:r>
          </a:p>
          <a:p>
            <a:pPr marL="0" indent="0">
              <a:buNone/>
            </a:pPr>
            <a:endParaRPr lang="nl-NL" dirty="0"/>
          </a:p>
          <a:p>
            <a:pPr marL="0" indent="0">
              <a:buNone/>
            </a:pPr>
            <a:r>
              <a:rPr lang="nl-NL" dirty="0"/>
              <a:t>• </a:t>
            </a:r>
            <a:r>
              <a:rPr lang="nl-NL" b="1" dirty="0"/>
              <a:t>Vindbaarheid</a:t>
            </a:r>
            <a:r>
              <a:rPr lang="nl-NL" dirty="0"/>
              <a:t> - Uit de bronnenlijst wordt duidelijk waar de informatie kan worden teruggevonden (in een boek, op het internet, etc.).</a:t>
            </a:r>
          </a:p>
          <a:p>
            <a:pPr marL="0" indent="0">
              <a:buNone/>
            </a:pPr>
            <a:r>
              <a:rPr lang="nl-NL" dirty="0"/>
              <a:t>• </a:t>
            </a:r>
            <a:r>
              <a:rPr lang="nl-NL" b="1" dirty="0"/>
              <a:t>Controleerbaarheid</a:t>
            </a:r>
            <a:r>
              <a:rPr lang="nl-NL" dirty="0"/>
              <a:t> - De gevonden informatie is goed begrepen en verwoord.</a:t>
            </a:r>
          </a:p>
          <a:p>
            <a:pPr marL="0" indent="0">
              <a:buNone/>
            </a:pPr>
            <a:endParaRPr lang="nl-NL" dirty="0"/>
          </a:p>
          <a:p>
            <a:pPr marL="0" indent="0">
              <a:buNone/>
            </a:pPr>
            <a:r>
              <a:rPr lang="nl-NL" dirty="0"/>
              <a:t>• </a:t>
            </a:r>
            <a:r>
              <a:rPr lang="nl-NL" b="1" dirty="0"/>
              <a:t>Bescheidenheid</a:t>
            </a:r>
            <a:r>
              <a:rPr lang="nl-NL" dirty="0"/>
              <a:t> - De ander krijgt de eer die hem of haar toekomt.</a:t>
            </a:r>
          </a:p>
        </p:txBody>
      </p:sp>
      <p:pic>
        <p:nvPicPr>
          <p:cNvPr id="4" name="Afbeelding 3">
            <a:extLst>
              <a:ext uri="{FF2B5EF4-FFF2-40B4-BE49-F238E27FC236}">
                <a16:creationId xmlns:a16="http://schemas.microsoft.com/office/drawing/2014/main" id="{99D4A49A-346C-4B25-AB3A-6A6743A22981}"/>
              </a:ext>
            </a:extLst>
          </p:cNvPr>
          <p:cNvPicPr>
            <a:picLocks noChangeAspect="1"/>
          </p:cNvPicPr>
          <p:nvPr/>
        </p:nvPicPr>
        <p:blipFill>
          <a:blip r:embed="rId2"/>
          <a:stretch>
            <a:fillRect/>
          </a:stretch>
        </p:blipFill>
        <p:spPr>
          <a:xfrm>
            <a:off x="671512" y="5009676"/>
            <a:ext cx="3808268" cy="1403589"/>
          </a:xfrm>
          <a:prstGeom prst="rect">
            <a:avLst/>
          </a:prstGeom>
        </p:spPr>
      </p:pic>
    </p:spTree>
    <p:extLst>
      <p:ext uri="{BB962C8B-B14F-4D97-AF65-F5344CB8AC3E}">
        <p14:creationId xmlns:p14="http://schemas.microsoft.com/office/powerpoint/2010/main" val="182947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864942" y="-42945"/>
            <a:ext cx="3808268" cy="4209288"/>
          </a:xfrm>
        </p:spPr>
        <p:txBody>
          <a:bodyPr>
            <a:normAutofit/>
          </a:bodyPr>
          <a:lstStyle/>
          <a:p>
            <a:r>
              <a:rPr lang="nl-NL" sz="5600" dirty="0">
                <a:solidFill>
                  <a:srgbClr val="FF0000"/>
                </a:solidFill>
              </a:rPr>
              <a:t>Voorbeeld</a:t>
            </a:r>
            <a:br>
              <a:rPr lang="nl-NL" sz="5600" dirty="0">
                <a:solidFill>
                  <a:srgbClr val="FF0000"/>
                </a:solidFill>
              </a:rPr>
            </a:br>
            <a:r>
              <a:rPr lang="nl-NL" sz="5600" dirty="0">
                <a:solidFill>
                  <a:srgbClr val="FF0000"/>
                </a:solidFill>
              </a:rPr>
              <a:t>APA-stijl</a:t>
            </a:r>
            <a:br>
              <a:rPr lang="nl-NL" sz="5600" dirty="0">
                <a:solidFill>
                  <a:srgbClr val="FF0000"/>
                </a:solidFill>
              </a:rPr>
            </a:br>
            <a:endParaRPr lang="nl-NL" sz="5600" b="1" dirty="0">
              <a:solidFill>
                <a:srgbClr val="FF0000"/>
              </a:solidFill>
            </a:endParaRP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4307840" y="932240"/>
            <a:ext cx="7162799" cy="4993519"/>
          </a:xfrm>
        </p:spPr>
        <p:txBody>
          <a:bodyPr>
            <a:normAutofit/>
          </a:bodyPr>
          <a:lstStyle/>
          <a:p>
            <a:pPr marL="0" indent="0">
              <a:buNone/>
            </a:pPr>
            <a:r>
              <a:rPr lang="nl-NL" b="1" dirty="0"/>
              <a:t>Als je volledige tekst citeert uit een boek.</a:t>
            </a:r>
          </a:p>
          <a:p>
            <a:pPr marL="0" indent="0">
              <a:buNone/>
            </a:pPr>
            <a:endParaRPr lang="nl-NL" dirty="0"/>
          </a:p>
          <a:p>
            <a:pPr marL="0" indent="0">
              <a:buNone/>
            </a:pPr>
            <a:r>
              <a:rPr lang="nl-NL" dirty="0"/>
              <a:t>In je verslag staat het dan als volgt:</a:t>
            </a:r>
          </a:p>
          <a:p>
            <a:pPr marL="0" indent="0">
              <a:buNone/>
            </a:pPr>
            <a:endParaRPr lang="nl-NL" dirty="0"/>
          </a:p>
          <a:p>
            <a:pPr marL="0" indent="0">
              <a:buNone/>
            </a:pPr>
            <a:r>
              <a:rPr lang="nl-NL" dirty="0"/>
              <a:t>“Als hulpverlener krijg je onvermijdelijk te maken met morele dilemma's. Het is belangrijk om je hier bewust van te zijn en als het nodig is even afstand te nemen van de situatie en te reflecteren op basis van ethische uitganspunten” (</a:t>
            </a:r>
            <a:r>
              <a:rPr lang="nl-NL" dirty="0" err="1"/>
              <a:t>Kanne</a:t>
            </a:r>
            <a:r>
              <a:rPr lang="nl-NL" dirty="0"/>
              <a:t>, 2016).</a:t>
            </a:r>
          </a:p>
          <a:p>
            <a:pPr marL="0" indent="0">
              <a:buNone/>
            </a:pPr>
            <a:endParaRPr lang="nl-NL" dirty="0"/>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FA16F8F4-AE74-47C9-A526-D7ECE90F5BFF}"/>
              </a:ext>
            </a:extLst>
          </p:cNvPr>
          <p:cNvPicPr>
            <a:picLocks noChangeAspect="1"/>
          </p:cNvPicPr>
          <p:nvPr/>
        </p:nvPicPr>
        <p:blipFill>
          <a:blip r:embed="rId2"/>
          <a:stretch>
            <a:fillRect/>
          </a:stretch>
        </p:blipFill>
        <p:spPr>
          <a:xfrm>
            <a:off x="968851" y="2614612"/>
            <a:ext cx="2526189" cy="3568743"/>
          </a:xfrm>
          <a:prstGeom prst="rect">
            <a:avLst/>
          </a:prstGeom>
        </p:spPr>
      </p:pic>
    </p:spTree>
    <p:extLst>
      <p:ext uri="{BB962C8B-B14F-4D97-AF65-F5344CB8AC3E}">
        <p14:creationId xmlns:p14="http://schemas.microsoft.com/office/powerpoint/2010/main" val="233009575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E0098-0265-452E-84ED-B3B5D4979075}">
  <ds:schemaRefs>
    <ds:schemaRef ds:uri="http://schemas.microsoft.com/sharepoint/v3/contenttype/forms"/>
  </ds:schemaRefs>
</ds:datastoreItem>
</file>

<file path=customXml/itemProps2.xml><?xml version="1.0" encoding="utf-8"?>
<ds:datastoreItem xmlns:ds="http://schemas.openxmlformats.org/officeDocument/2006/customXml" ds:itemID="{A3F783B6-82CE-414B-A34E-113F6960E36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f0c2a196-fb86-4a80-b53b-494531e97d44"/>
    <ds:schemaRef ds:uri="http://purl.org/dc/dcmitype/"/>
    <ds:schemaRef ds:uri="http://schemas.openxmlformats.org/package/2006/metadata/core-properties"/>
    <ds:schemaRef ds:uri="ee5ad45f-5c26-4269-94b9-a38f6ca33220"/>
    <ds:schemaRef ds:uri="http://purl.org/dc/terms/"/>
  </ds:schemaRefs>
</ds:datastoreItem>
</file>

<file path=customXml/itemProps3.xml><?xml version="1.0" encoding="utf-8"?>
<ds:datastoreItem xmlns:ds="http://schemas.openxmlformats.org/officeDocument/2006/customXml" ds:itemID="{AE88CB9A-B8B8-40E2-85FB-857034D5D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TotalTime>
  <Words>837</Words>
  <Application>Microsoft Office PowerPoint</Application>
  <PresentationFormat>Breedbeeld</PresentationFormat>
  <Paragraphs>137</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 Deskundigheidsbevordering</vt:lpstr>
      <vt:lpstr>Lesprogramma</vt:lpstr>
      <vt:lpstr>Planning</vt:lpstr>
      <vt:lpstr>Betrouwbare bronnen</vt:lpstr>
      <vt:lpstr>Stappen in een onderzoek</vt:lpstr>
      <vt:lpstr>APA-stijl  Wat is dat eigenlijk?</vt:lpstr>
      <vt:lpstr>APA-stijl  Wat is dat eigenlijk?</vt:lpstr>
      <vt:lpstr>APA-stijl Wat is het doel?</vt:lpstr>
      <vt:lpstr>Voorbeeld APA-stijl </vt:lpstr>
      <vt:lpstr>Voorbeeld APA-stijl </vt:lpstr>
      <vt:lpstr>Voorbeeld APA-stijl </vt:lpstr>
      <vt:lpstr>Voorbeeld APA-stijl </vt:lpstr>
      <vt:lpstr>Voorbeeld APA-stijl </vt:lpstr>
      <vt:lpstr>Voorbeeld APA-stijl </vt:lpstr>
      <vt:lpstr>Beoordelingsformulier</vt:lpstr>
      <vt:lpstr>Afronding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Deskundigheidsbevordering</dc:title>
  <dc:creator>Carlijn Tuinstra</dc:creator>
  <cp:lastModifiedBy>Mariëlle  Huisman</cp:lastModifiedBy>
  <cp:revision>3</cp:revision>
  <dcterms:created xsi:type="dcterms:W3CDTF">2020-06-03T14:15:31Z</dcterms:created>
  <dcterms:modified xsi:type="dcterms:W3CDTF">2020-06-18T09:13:56Z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0x0101003C1429BF1A67E641B09F2EAAF27E91D3</vt:lpwstr>
  </property>
</Properties>
</file>